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 u="heavy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 u="heavy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 u="heavy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401425" y="6229350"/>
            <a:ext cx="457200" cy="457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434826" y="6262687"/>
            <a:ext cx="400050" cy="400050"/>
          </a:xfrm>
          <a:custGeom>
            <a:avLst/>
            <a:gdLst/>
            <a:ahLst/>
            <a:cxnLst/>
            <a:rect l="l" t="t" r="r" b="b"/>
            <a:pathLst>
              <a:path w="400050" h="400050">
                <a:moveTo>
                  <a:pt x="0" y="200025"/>
                </a:moveTo>
                <a:lnTo>
                  <a:pt x="5281" y="154163"/>
                </a:lnTo>
                <a:lnTo>
                  <a:pt x="20327" y="112061"/>
                </a:lnTo>
                <a:lnTo>
                  <a:pt x="43937" y="74922"/>
                </a:lnTo>
                <a:lnTo>
                  <a:pt x="74911" y="43945"/>
                </a:lnTo>
                <a:lnTo>
                  <a:pt x="112050" y="20331"/>
                </a:lnTo>
                <a:lnTo>
                  <a:pt x="154155" y="5283"/>
                </a:lnTo>
                <a:lnTo>
                  <a:pt x="200025" y="0"/>
                </a:lnTo>
                <a:lnTo>
                  <a:pt x="245854" y="5283"/>
                </a:lnTo>
                <a:lnTo>
                  <a:pt x="287943" y="20331"/>
                </a:lnTo>
                <a:lnTo>
                  <a:pt x="325085" y="43945"/>
                </a:lnTo>
                <a:lnTo>
                  <a:pt x="356072" y="74922"/>
                </a:lnTo>
                <a:lnTo>
                  <a:pt x="379700" y="112061"/>
                </a:lnTo>
                <a:lnTo>
                  <a:pt x="394761" y="154163"/>
                </a:lnTo>
                <a:lnTo>
                  <a:pt x="400050" y="200025"/>
                </a:lnTo>
                <a:lnTo>
                  <a:pt x="394761" y="245886"/>
                </a:lnTo>
                <a:lnTo>
                  <a:pt x="379700" y="287988"/>
                </a:lnTo>
                <a:lnTo>
                  <a:pt x="356072" y="325127"/>
                </a:lnTo>
                <a:lnTo>
                  <a:pt x="325085" y="356104"/>
                </a:lnTo>
                <a:lnTo>
                  <a:pt x="287943" y="379718"/>
                </a:lnTo>
                <a:lnTo>
                  <a:pt x="245854" y="394766"/>
                </a:lnTo>
                <a:lnTo>
                  <a:pt x="200025" y="400050"/>
                </a:lnTo>
                <a:lnTo>
                  <a:pt x="154155" y="394766"/>
                </a:lnTo>
                <a:lnTo>
                  <a:pt x="112050" y="379718"/>
                </a:lnTo>
                <a:lnTo>
                  <a:pt x="74911" y="356104"/>
                </a:lnTo>
                <a:lnTo>
                  <a:pt x="43937" y="325127"/>
                </a:lnTo>
                <a:lnTo>
                  <a:pt x="20327" y="287988"/>
                </a:lnTo>
                <a:lnTo>
                  <a:pt x="5281" y="245886"/>
                </a:lnTo>
                <a:lnTo>
                  <a:pt x="0" y="20002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8000" y="326643"/>
            <a:ext cx="8371205" cy="1118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 u="heavy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7365" y="1770697"/>
            <a:ext cx="11177269" cy="4195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9350" y="802576"/>
            <a:ext cx="486981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5400" spc="-720" b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TRIBULUS</a:t>
            </a:r>
            <a:r>
              <a:rPr dirty="0" u="heavy" sz="5400" spc="-390" b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5400" spc="-630" b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TERRESTIS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57554" y="2570101"/>
            <a:ext cx="62865" cy="240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825"/>
              </a:lnSpc>
            </a:pPr>
            <a:r>
              <a:rPr dirty="0" sz="1550" spc="-80" b="1">
                <a:solidFill>
                  <a:srgbClr val="D24717"/>
                </a:solidFill>
                <a:latin typeface="Trebuchet MS"/>
                <a:cs typeface="Trebuchet MS"/>
              </a:rPr>
              <a:t>;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7690" y="1673923"/>
            <a:ext cx="10071100" cy="5023485"/>
          </a:xfrm>
          <a:prstGeom prst="rect">
            <a:avLst/>
          </a:prstGeom>
        </p:spPr>
        <p:txBody>
          <a:bodyPr wrap="square" lIns="0" tIns="147955" rIns="0" bIns="0" rtlCol="0" vert="horz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1165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35" b="1">
                <a:solidFill>
                  <a:srgbClr val="D24717"/>
                </a:solidFill>
                <a:latin typeface="Trebuchet MS"/>
                <a:cs typeface="Trebuchet MS"/>
              </a:rPr>
              <a:t>synonym: </a:t>
            </a:r>
            <a:r>
              <a:rPr dirty="0" sz="1550" spc="60" b="1">
                <a:solidFill>
                  <a:srgbClr val="D24717"/>
                </a:solidFill>
                <a:latin typeface="Trebuchet MS"/>
                <a:cs typeface="Trebuchet MS"/>
              </a:rPr>
              <a:t>Tribulus</a:t>
            </a:r>
            <a:r>
              <a:rPr dirty="0" sz="1550" spc="95" b="1">
                <a:solidFill>
                  <a:srgbClr val="D24717"/>
                </a:solidFill>
                <a:latin typeface="Trebuchet MS"/>
                <a:cs typeface="Trebuchet MS"/>
              </a:rPr>
              <a:t> </a:t>
            </a:r>
            <a:r>
              <a:rPr dirty="0" sz="1550" spc="55" b="1">
                <a:solidFill>
                  <a:srgbClr val="D24717"/>
                </a:solidFill>
                <a:latin typeface="Trebuchet MS"/>
                <a:cs typeface="Trebuchet MS"/>
              </a:rPr>
              <a:t>lanuginosus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70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40" b="1">
                <a:solidFill>
                  <a:srgbClr val="D24717"/>
                </a:solidFill>
                <a:latin typeface="Trebuchet MS"/>
                <a:cs typeface="Trebuchet MS"/>
              </a:rPr>
              <a:t>Family:</a:t>
            </a:r>
            <a:r>
              <a:rPr dirty="0" sz="1550" spc="5" b="1">
                <a:solidFill>
                  <a:srgbClr val="D24717"/>
                </a:solidFill>
                <a:latin typeface="Trebuchet MS"/>
                <a:cs typeface="Trebuchet MS"/>
              </a:rPr>
              <a:t> </a:t>
            </a:r>
            <a:r>
              <a:rPr dirty="0" sz="1550" spc="35" b="1">
                <a:solidFill>
                  <a:srgbClr val="D24717"/>
                </a:solidFill>
                <a:latin typeface="Trebuchet MS"/>
                <a:cs typeface="Trebuchet MS"/>
              </a:rPr>
              <a:t>Zygophyllaceae.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65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60" b="1">
                <a:solidFill>
                  <a:srgbClr val="D24717"/>
                </a:solidFill>
                <a:latin typeface="Trebuchet MS"/>
                <a:cs typeface="Trebuchet MS"/>
              </a:rPr>
              <a:t>English </a:t>
            </a:r>
            <a:r>
              <a:rPr dirty="0" sz="1550" spc="85" b="1">
                <a:solidFill>
                  <a:srgbClr val="D24717"/>
                </a:solidFill>
                <a:latin typeface="Trebuchet MS"/>
                <a:cs typeface="Trebuchet MS"/>
              </a:rPr>
              <a:t>&amp; </a:t>
            </a:r>
            <a:r>
              <a:rPr dirty="0" sz="1550" spc="80" b="1">
                <a:solidFill>
                  <a:srgbClr val="D24717"/>
                </a:solidFill>
                <a:latin typeface="Trebuchet MS"/>
                <a:cs typeface="Trebuchet MS"/>
              </a:rPr>
              <a:t>Indian </a:t>
            </a:r>
            <a:r>
              <a:rPr dirty="0" sz="1550" spc="40" b="1">
                <a:solidFill>
                  <a:srgbClr val="D24717"/>
                </a:solidFill>
                <a:latin typeface="Trebuchet MS"/>
                <a:cs typeface="Trebuchet MS"/>
              </a:rPr>
              <a:t>Names: </a:t>
            </a:r>
            <a:r>
              <a:rPr dirty="0" sz="1550" spc="20" b="1">
                <a:solidFill>
                  <a:srgbClr val="D24717"/>
                </a:solidFill>
                <a:latin typeface="Trebuchet MS"/>
                <a:cs typeface="Trebuchet MS"/>
              </a:rPr>
              <a:t>Puncture </a:t>
            </a:r>
            <a:r>
              <a:rPr dirty="0" sz="1550" spc="10" b="1">
                <a:solidFill>
                  <a:srgbClr val="D24717"/>
                </a:solidFill>
                <a:latin typeface="Trebuchet MS"/>
                <a:cs typeface="Trebuchet MS"/>
              </a:rPr>
              <a:t>vine, </a:t>
            </a:r>
            <a:r>
              <a:rPr dirty="0" sz="1550" spc="55" b="1">
                <a:solidFill>
                  <a:srgbClr val="D24717"/>
                </a:solidFill>
                <a:latin typeface="Trebuchet MS"/>
                <a:cs typeface="Trebuchet MS"/>
              </a:rPr>
              <a:t>Land </a:t>
            </a:r>
            <a:r>
              <a:rPr dirty="0" sz="1550" spc="25" b="1">
                <a:solidFill>
                  <a:srgbClr val="D24717"/>
                </a:solidFill>
                <a:latin typeface="Trebuchet MS"/>
                <a:cs typeface="Trebuchet MS"/>
              </a:rPr>
              <a:t>caltrops, </a:t>
            </a:r>
            <a:r>
              <a:rPr dirty="0" sz="1550" spc="45" b="1">
                <a:solidFill>
                  <a:srgbClr val="D24717"/>
                </a:solidFill>
                <a:latin typeface="Trebuchet MS"/>
                <a:cs typeface="Trebuchet MS"/>
              </a:rPr>
              <a:t>Devil’s</a:t>
            </a:r>
            <a:r>
              <a:rPr dirty="0" sz="1550" spc="-215" b="1">
                <a:solidFill>
                  <a:srgbClr val="D24717"/>
                </a:solidFill>
                <a:latin typeface="Trebuchet MS"/>
                <a:cs typeface="Trebuchet MS"/>
              </a:rPr>
              <a:t> </a:t>
            </a:r>
            <a:r>
              <a:rPr dirty="0" sz="1550" spc="40" b="1">
                <a:solidFill>
                  <a:srgbClr val="D24717"/>
                </a:solidFill>
                <a:latin typeface="Trebuchet MS"/>
                <a:cs typeface="Trebuchet MS"/>
              </a:rPr>
              <a:t>thorn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70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45" b="1">
                <a:solidFill>
                  <a:srgbClr val="D24717"/>
                </a:solidFill>
                <a:latin typeface="Trebuchet MS"/>
                <a:cs typeface="Trebuchet MS"/>
              </a:rPr>
              <a:t>San.Bahukantaka, Gokshura, Trikantaka,</a:t>
            </a:r>
            <a:r>
              <a:rPr dirty="0" sz="1550" spc="90" b="1">
                <a:solidFill>
                  <a:srgbClr val="D24717"/>
                </a:solidFill>
                <a:latin typeface="Trebuchet MS"/>
                <a:cs typeface="Trebuchet MS"/>
              </a:rPr>
              <a:t> </a:t>
            </a:r>
            <a:r>
              <a:rPr dirty="0" sz="1550" spc="55" b="1">
                <a:solidFill>
                  <a:srgbClr val="D24717"/>
                </a:solidFill>
                <a:latin typeface="Trebuchet MS"/>
                <a:cs typeface="Trebuchet MS"/>
              </a:rPr>
              <a:t>Svadukantaka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70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50" b="1">
                <a:solidFill>
                  <a:srgbClr val="D24717"/>
                </a:solidFill>
                <a:latin typeface="Trebuchet MS"/>
                <a:cs typeface="Trebuchet MS"/>
              </a:rPr>
              <a:t>Hindi:</a:t>
            </a:r>
            <a:r>
              <a:rPr dirty="0" sz="1550" spc="395" b="1">
                <a:solidFill>
                  <a:srgbClr val="D24717"/>
                </a:solidFill>
                <a:latin typeface="Trebuchet MS"/>
                <a:cs typeface="Trebuchet MS"/>
              </a:rPr>
              <a:t> </a:t>
            </a:r>
            <a:r>
              <a:rPr dirty="0" sz="1550" spc="65" b="1">
                <a:solidFill>
                  <a:srgbClr val="D24717"/>
                </a:solidFill>
                <a:latin typeface="Trebuchet MS"/>
                <a:cs typeface="Trebuchet MS"/>
              </a:rPr>
              <a:t>Gokharu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70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95" b="1">
                <a:solidFill>
                  <a:srgbClr val="D24717"/>
                </a:solidFill>
                <a:latin typeface="Trebuchet MS"/>
                <a:cs typeface="Trebuchet MS"/>
              </a:rPr>
              <a:t>Kan </a:t>
            </a:r>
            <a:r>
              <a:rPr dirty="0" sz="1550" spc="-80" b="1">
                <a:solidFill>
                  <a:srgbClr val="D24717"/>
                </a:solidFill>
                <a:latin typeface="Trebuchet MS"/>
                <a:cs typeface="Trebuchet MS"/>
              </a:rPr>
              <a:t>: </a:t>
            </a:r>
            <a:r>
              <a:rPr dirty="0" sz="1550" spc="50" b="1">
                <a:solidFill>
                  <a:srgbClr val="D24717"/>
                </a:solidFill>
                <a:latin typeface="Trebuchet MS"/>
                <a:cs typeface="Trebuchet MS"/>
              </a:rPr>
              <a:t>Neggila</a:t>
            </a:r>
            <a:r>
              <a:rPr dirty="0" sz="1550" spc="45" b="1">
                <a:solidFill>
                  <a:srgbClr val="D24717"/>
                </a:solidFill>
                <a:latin typeface="Trebuchet MS"/>
                <a:cs typeface="Trebuchet MS"/>
              </a:rPr>
              <a:t> </a:t>
            </a:r>
            <a:r>
              <a:rPr dirty="0" sz="1550" spc="60" b="1">
                <a:solidFill>
                  <a:srgbClr val="D24717"/>
                </a:solidFill>
                <a:latin typeface="Trebuchet MS"/>
                <a:cs typeface="Trebuchet MS"/>
              </a:rPr>
              <a:t>mullu</a:t>
            </a:r>
            <a:endParaRPr sz="15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900">
              <a:latin typeface="Trebuchet MS"/>
              <a:cs typeface="Trebuchet MS"/>
            </a:endParaRPr>
          </a:p>
          <a:p>
            <a:pPr marL="176530" marR="5080">
              <a:lnSpc>
                <a:spcPct val="100600"/>
              </a:lnSpc>
              <a:spcBef>
                <a:spcPts val="1510"/>
              </a:spcBef>
            </a:pPr>
            <a:r>
              <a:rPr dirty="0" u="heavy" sz="2400" spc="-10">
                <a:solidFill>
                  <a:srgbClr val="D24717"/>
                </a:solidFill>
                <a:uFill>
                  <a:solidFill>
                    <a:srgbClr val="D24717"/>
                  </a:solidFill>
                </a:uFill>
                <a:latin typeface="Arial"/>
                <a:cs typeface="Arial"/>
              </a:rPr>
              <a:t>Distribution</a:t>
            </a:r>
            <a:r>
              <a:rPr dirty="0" sz="2400" spc="-10">
                <a:solidFill>
                  <a:srgbClr val="D24717"/>
                </a:solidFill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Common </a:t>
            </a:r>
            <a:r>
              <a:rPr dirty="0" sz="1800" spc="-25">
                <a:latin typeface="Arial"/>
                <a:cs typeface="Arial"/>
              </a:rPr>
              <a:t>weed </a:t>
            </a:r>
            <a:r>
              <a:rPr dirty="0" sz="1800" spc="-40">
                <a:latin typeface="Arial"/>
                <a:cs typeface="Arial"/>
              </a:rPr>
              <a:t>of </a:t>
            </a:r>
            <a:r>
              <a:rPr dirty="0" sz="1800" spc="-20">
                <a:latin typeface="Arial"/>
                <a:cs typeface="Arial"/>
              </a:rPr>
              <a:t>the </a:t>
            </a:r>
            <a:r>
              <a:rPr dirty="0" sz="1800" spc="-30">
                <a:latin typeface="Arial"/>
                <a:cs typeface="Arial"/>
              </a:rPr>
              <a:t>pasture </a:t>
            </a:r>
            <a:r>
              <a:rPr dirty="0" sz="1800" spc="-35">
                <a:latin typeface="Arial"/>
                <a:cs typeface="Arial"/>
              </a:rPr>
              <a:t>lands, roadsides, </a:t>
            </a:r>
            <a:r>
              <a:rPr dirty="0" sz="1800" spc="-25">
                <a:latin typeface="Arial"/>
                <a:cs typeface="Arial"/>
              </a:rPr>
              <a:t>and </a:t>
            </a:r>
            <a:r>
              <a:rPr dirty="0" sz="1800" spc="-15">
                <a:latin typeface="Arial"/>
                <a:cs typeface="Arial"/>
              </a:rPr>
              <a:t>other </a:t>
            </a:r>
            <a:r>
              <a:rPr dirty="0" sz="1800" spc="-35">
                <a:latin typeface="Arial"/>
                <a:cs typeface="Arial"/>
              </a:rPr>
              <a:t>waste </a:t>
            </a:r>
            <a:r>
              <a:rPr dirty="0" sz="1800" spc="-30">
                <a:latin typeface="Arial"/>
                <a:cs typeface="Arial"/>
              </a:rPr>
              <a:t>places.  </a:t>
            </a:r>
            <a:r>
              <a:rPr dirty="0" u="heavy" sz="2400" spc="-15">
                <a:solidFill>
                  <a:srgbClr val="EE8B6A"/>
                </a:solidFill>
                <a:uFill>
                  <a:solidFill>
                    <a:srgbClr val="EE8B6A"/>
                  </a:solidFill>
                </a:uFill>
                <a:latin typeface="Arial"/>
                <a:cs typeface="Arial"/>
              </a:rPr>
              <a:t>Morphology</a:t>
            </a:r>
            <a:r>
              <a:rPr dirty="0" sz="2400" spc="-15">
                <a:solidFill>
                  <a:srgbClr val="EE8B6A"/>
                </a:solidFill>
                <a:latin typeface="Arial"/>
                <a:cs typeface="Arial"/>
              </a:rPr>
              <a:t> </a:t>
            </a:r>
            <a:r>
              <a:rPr dirty="0" sz="1800" spc="-35">
                <a:latin typeface="Arial"/>
                <a:cs typeface="Arial"/>
              </a:rPr>
              <a:t>Prostrate </a:t>
            </a:r>
            <a:r>
              <a:rPr dirty="0" sz="1800" spc="-5">
                <a:latin typeface="Arial"/>
                <a:cs typeface="Arial"/>
              </a:rPr>
              <a:t>to </a:t>
            </a:r>
            <a:r>
              <a:rPr dirty="0" sz="1800" spc="-25">
                <a:latin typeface="Arial"/>
                <a:cs typeface="Arial"/>
              </a:rPr>
              <a:t>procumbent </a:t>
            </a:r>
            <a:r>
              <a:rPr dirty="0" sz="1800" spc="-40">
                <a:latin typeface="Arial"/>
                <a:cs typeface="Arial"/>
              </a:rPr>
              <a:t>silky </a:t>
            </a:r>
            <a:r>
              <a:rPr dirty="0" sz="1800" spc="-30">
                <a:latin typeface="Arial"/>
                <a:cs typeface="Arial"/>
              </a:rPr>
              <a:t>herbs </a:t>
            </a:r>
            <a:r>
              <a:rPr dirty="0" sz="1800" spc="-35">
                <a:latin typeface="Arial"/>
                <a:cs typeface="Arial"/>
              </a:rPr>
              <a:t>having </a:t>
            </a:r>
            <a:r>
              <a:rPr dirty="0" sz="1800" spc="-25">
                <a:latin typeface="Arial"/>
                <a:cs typeface="Arial"/>
              </a:rPr>
              <a:t>paripinnate </a:t>
            </a:r>
            <a:r>
              <a:rPr dirty="0" sz="1800" spc="-45">
                <a:latin typeface="Arial"/>
                <a:cs typeface="Arial"/>
              </a:rPr>
              <a:t>leaves </a:t>
            </a:r>
            <a:r>
              <a:rPr dirty="0" sz="1800" spc="-25">
                <a:latin typeface="Arial"/>
                <a:cs typeface="Arial"/>
              </a:rPr>
              <a:t>and oblong. </a:t>
            </a:r>
            <a:r>
              <a:rPr dirty="0" sz="1800" spc="-20">
                <a:latin typeface="Arial"/>
                <a:cs typeface="Arial"/>
              </a:rPr>
              <a:t>muricate,  </a:t>
            </a:r>
            <a:r>
              <a:rPr dirty="0" sz="1800" spc="-30">
                <a:latin typeface="Arial"/>
                <a:cs typeface="Arial"/>
              </a:rPr>
              <a:t>unequal </a:t>
            </a:r>
            <a:r>
              <a:rPr dirty="0" sz="1800" spc="-25">
                <a:latin typeface="Arial"/>
                <a:cs typeface="Arial"/>
              </a:rPr>
              <a:t>leaflets. </a:t>
            </a:r>
            <a:r>
              <a:rPr dirty="0" sz="1800" spc="-55">
                <a:latin typeface="Arial"/>
                <a:cs typeface="Arial"/>
              </a:rPr>
              <a:t>Flowers </a:t>
            </a:r>
            <a:r>
              <a:rPr dirty="0" sz="1800" spc="-30">
                <a:latin typeface="Arial"/>
                <a:cs typeface="Arial"/>
              </a:rPr>
              <a:t>golden </a:t>
            </a:r>
            <a:r>
              <a:rPr dirty="0" sz="1800" spc="-55">
                <a:latin typeface="Arial"/>
                <a:cs typeface="Arial"/>
              </a:rPr>
              <a:t>yellow, </a:t>
            </a:r>
            <a:r>
              <a:rPr dirty="0" sz="1800" spc="-30">
                <a:latin typeface="Arial"/>
                <a:cs typeface="Arial"/>
              </a:rPr>
              <a:t>solitary </a:t>
            </a:r>
            <a:r>
              <a:rPr dirty="0" sz="1800" spc="-55">
                <a:latin typeface="Arial"/>
                <a:cs typeface="Arial"/>
              </a:rPr>
              <a:t>axillary. </a:t>
            </a:r>
            <a:r>
              <a:rPr dirty="0" sz="1800" spc="-45">
                <a:latin typeface="Arial"/>
                <a:cs typeface="Arial"/>
              </a:rPr>
              <a:t>Sepals </a:t>
            </a:r>
            <a:r>
              <a:rPr dirty="0" sz="1800" spc="-15">
                <a:latin typeface="Arial"/>
                <a:cs typeface="Arial"/>
              </a:rPr>
              <a:t>5. </a:t>
            </a:r>
            <a:r>
              <a:rPr dirty="0" sz="1800" spc="-45">
                <a:latin typeface="Arial"/>
                <a:cs typeface="Arial"/>
              </a:rPr>
              <a:t>Petals </a:t>
            </a:r>
            <a:r>
              <a:rPr dirty="0" sz="1800" spc="-15">
                <a:latin typeface="Arial"/>
                <a:cs typeface="Arial"/>
              </a:rPr>
              <a:t>5, </a:t>
            </a:r>
            <a:r>
              <a:rPr dirty="0" sz="1800" spc="-25">
                <a:latin typeface="Arial"/>
                <a:cs typeface="Arial"/>
              </a:rPr>
              <a:t>obovate. </a:t>
            </a:r>
            <a:r>
              <a:rPr dirty="0" sz="1800" spc="-40">
                <a:latin typeface="Arial"/>
                <a:cs typeface="Arial"/>
              </a:rPr>
              <a:t>Stamens </a:t>
            </a:r>
            <a:r>
              <a:rPr dirty="0" sz="1800" spc="-20">
                <a:latin typeface="Arial"/>
                <a:cs typeface="Arial"/>
              </a:rPr>
              <a:t>10, </a:t>
            </a:r>
            <a:r>
              <a:rPr dirty="0" sz="1800" spc="-35">
                <a:latin typeface="Arial"/>
                <a:cs typeface="Arial"/>
              </a:rPr>
              <a:t>in </a:t>
            </a:r>
            <a:r>
              <a:rPr dirty="0" sz="1800">
                <a:latin typeface="Arial"/>
                <a:cs typeface="Arial"/>
              </a:rPr>
              <a:t>2  </a:t>
            </a:r>
            <a:r>
              <a:rPr dirty="0" sz="1800" spc="-35">
                <a:latin typeface="Arial"/>
                <a:cs typeface="Arial"/>
              </a:rPr>
              <a:t>series, </a:t>
            </a:r>
            <a:r>
              <a:rPr dirty="0" sz="1800" spc="-25">
                <a:latin typeface="Arial"/>
                <a:cs typeface="Arial"/>
              </a:rPr>
              <a:t>subtended </a:t>
            </a:r>
            <a:r>
              <a:rPr dirty="0" sz="1800" spc="-80">
                <a:latin typeface="Arial"/>
                <a:cs typeface="Arial"/>
              </a:rPr>
              <a:t>by </a:t>
            </a:r>
            <a:r>
              <a:rPr dirty="0" sz="1800">
                <a:latin typeface="Arial"/>
                <a:cs typeface="Arial"/>
              </a:rPr>
              <a:t>5 </a:t>
            </a:r>
            <a:r>
              <a:rPr dirty="0" sz="1800" spc="-25">
                <a:latin typeface="Arial"/>
                <a:cs typeface="Arial"/>
              </a:rPr>
              <a:t>glandular </a:t>
            </a:r>
            <a:r>
              <a:rPr dirty="0" sz="1800" spc="-35">
                <a:latin typeface="Arial"/>
                <a:cs typeface="Arial"/>
              </a:rPr>
              <a:t>scales. </a:t>
            </a:r>
            <a:r>
              <a:rPr dirty="0" sz="1800" spc="-50">
                <a:latin typeface="Arial"/>
                <a:cs typeface="Arial"/>
              </a:rPr>
              <a:t>Fruit a </a:t>
            </a:r>
            <a:r>
              <a:rPr dirty="0" sz="1800" spc="-25">
                <a:latin typeface="Arial"/>
                <a:cs typeface="Arial"/>
              </a:rPr>
              <a:t>5-angled </a:t>
            </a:r>
            <a:r>
              <a:rPr dirty="0" sz="1800" spc="-30">
                <a:latin typeface="Arial"/>
                <a:cs typeface="Arial"/>
              </a:rPr>
              <a:t>schizocarp </a:t>
            </a:r>
            <a:r>
              <a:rPr dirty="0" sz="1800" spc="-20">
                <a:latin typeface="Arial"/>
                <a:cs typeface="Arial"/>
              </a:rPr>
              <a:t>with </a:t>
            </a:r>
            <a:r>
              <a:rPr dirty="0" sz="1800">
                <a:latin typeface="Arial"/>
                <a:cs typeface="Arial"/>
              </a:rPr>
              <a:t>5 </a:t>
            </a:r>
            <a:r>
              <a:rPr dirty="0" sz="1800" spc="-40">
                <a:latin typeface="Arial"/>
                <a:cs typeface="Arial"/>
              </a:rPr>
              <a:t>woody </a:t>
            </a:r>
            <a:r>
              <a:rPr dirty="0" sz="1800" spc="-15">
                <a:latin typeface="Arial"/>
                <a:cs typeface="Arial"/>
              </a:rPr>
              <a:t>cocci, </a:t>
            </a:r>
            <a:r>
              <a:rPr dirty="0" sz="1800" spc="-25">
                <a:latin typeface="Arial"/>
                <a:cs typeface="Arial"/>
              </a:rPr>
              <a:t>each </a:t>
            </a:r>
            <a:r>
              <a:rPr dirty="0" sz="1800" spc="-20">
                <a:latin typeface="Arial"/>
                <a:cs typeface="Arial"/>
              </a:rPr>
              <a:t>with </a:t>
            </a:r>
            <a:r>
              <a:rPr dirty="0" sz="1800" spc="-50">
                <a:latin typeface="Arial"/>
                <a:cs typeface="Arial"/>
              </a:rPr>
              <a:t>a  </a:t>
            </a:r>
            <a:r>
              <a:rPr dirty="0" sz="1800" spc="-20">
                <a:latin typeface="Arial"/>
                <a:cs typeface="Arial"/>
              </a:rPr>
              <a:t>pair </a:t>
            </a:r>
            <a:r>
              <a:rPr dirty="0" sz="1800" spc="-35">
                <a:latin typeface="Arial"/>
                <a:cs typeface="Arial"/>
              </a:rPr>
              <a:t>of </a:t>
            </a:r>
            <a:r>
              <a:rPr dirty="0" sz="1800" spc="-15">
                <a:latin typeface="Arial"/>
                <a:cs typeface="Arial"/>
              </a:rPr>
              <a:t>recurved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40">
                <a:latin typeface="Arial"/>
                <a:cs typeface="Arial"/>
              </a:rPr>
              <a:t>spines.</a:t>
            </a:r>
            <a:endParaRPr sz="1800">
              <a:latin typeface="Arial"/>
              <a:cs typeface="Arial"/>
            </a:endParaRPr>
          </a:p>
          <a:p>
            <a:pPr marL="176530">
              <a:lnSpc>
                <a:spcPts val="2825"/>
              </a:lnSpc>
            </a:pPr>
            <a:r>
              <a:rPr dirty="0" u="heavy" sz="2400" spc="-45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Arial"/>
                <a:cs typeface="Arial"/>
              </a:rPr>
              <a:t>Flowering</a:t>
            </a:r>
            <a:r>
              <a:rPr dirty="0" u="heavy" sz="2400" spc="-270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400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Arial"/>
                <a:cs typeface="Arial"/>
              </a:rPr>
              <a:t>&amp;</a:t>
            </a:r>
            <a:r>
              <a:rPr dirty="0" u="heavy" sz="2400" spc="-95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400" spc="-20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Arial"/>
                <a:cs typeface="Arial"/>
              </a:rPr>
              <a:t>Fruiting</a:t>
            </a:r>
            <a:r>
              <a:rPr dirty="0" u="heavy" sz="1800" spc="-20">
                <a:uFill>
                  <a:solidFill>
                    <a:srgbClr val="DF6C5D"/>
                  </a:solidFill>
                </a:uFill>
                <a:latin typeface="Arial"/>
                <a:cs typeface="Arial"/>
              </a:rPr>
              <a:t>: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June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-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30">
                <a:latin typeface="Arial"/>
                <a:cs typeface="Arial"/>
              </a:rPr>
              <a:t>September</a:t>
            </a:r>
            <a:endParaRPr sz="1800">
              <a:latin typeface="Arial"/>
              <a:cs typeface="Arial"/>
            </a:endParaRPr>
          </a:p>
          <a:p>
            <a:pPr marL="176530">
              <a:lnSpc>
                <a:spcPct val="100000"/>
              </a:lnSpc>
              <a:spcBef>
                <a:spcPts val="45"/>
              </a:spcBef>
            </a:pPr>
            <a:r>
              <a:rPr dirty="0" u="heavy" sz="2400" spc="-5">
                <a:solidFill>
                  <a:srgbClr val="D24717"/>
                </a:solidFill>
                <a:uFill>
                  <a:solidFill>
                    <a:srgbClr val="D24717"/>
                  </a:solidFill>
                </a:uFill>
                <a:latin typeface="Arial"/>
                <a:cs typeface="Arial"/>
              </a:rPr>
              <a:t>Habitat</a:t>
            </a:r>
            <a:r>
              <a:rPr dirty="0" sz="2400" spc="-235">
                <a:solidFill>
                  <a:srgbClr val="D24717"/>
                </a:solidFill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35">
                <a:latin typeface="Arial"/>
                <a:cs typeface="Arial"/>
              </a:rPr>
              <a:t>wastelands</a:t>
            </a:r>
            <a:r>
              <a:rPr dirty="0" sz="1800" spc="-15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and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40">
                <a:latin typeface="Arial"/>
                <a:cs typeface="Arial"/>
              </a:rPr>
              <a:t>roadsides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62825" y="485775"/>
            <a:ext cx="4362450" cy="3114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450" y="180911"/>
            <a:ext cx="5824601" cy="6491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096000" y="190500"/>
            <a:ext cx="5810250" cy="6477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8905" rIns="0" bIns="0" rtlCol="0" vert="horz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1015"/>
              </a:spcBef>
            </a:pPr>
            <a:r>
              <a:rPr dirty="0" spc="165"/>
              <a:t>Significant </a:t>
            </a:r>
            <a:r>
              <a:rPr dirty="0" spc="254"/>
              <a:t>Indian</a:t>
            </a:r>
            <a:r>
              <a:rPr dirty="0" spc="-415"/>
              <a:t> </a:t>
            </a:r>
            <a:r>
              <a:rPr dirty="0" spc="120"/>
              <a:t>Ethnobotanical </a:t>
            </a:r>
            <a:r>
              <a:rPr dirty="0" u="none" spc="120"/>
              <a:t> </a:t>
            </a:r>
            <a:r>
              <a:rPr dirty="0" spc="155"/>
              <a:t>Practices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8000" y="1416483"/>
            <a:ext cx="9846945" cy="509778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u="heavy" sz="3050" spc="4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Leaves</a:t>
            </a:r>
            <a:r>
              <a:rPr dirty="0" sz="1850" spc="40">
                <a:latin typeface="Times New Roman"/>
                <a:cs typeface="Times New Roman"/>
              </a:rPr>
              <a:t>: </a:t>
            </a:r>
            <a:r>
              <a:rPr dirty="0" sz="1850" spc="-15">
                <a:latin typeface="Times New Roman"/>
                <a:cs typeface="Times New Roman"/>
              </a:rPr>
              <a:t>Leaf </a:t>
            </a:r>
            <a:r>
              <a:rPr dirty="0" sz="1850" spc="30">
                <a:latin typeface="Times New Roman"/>
                <a:cs typeface="Times New Roman"/>
              </a:rPr>
              <a:t>extract </a:t>
            </a:r>
            <a:r>
              <a:rPr dirty="0" sz="1850" spc="15">
                <a:latin typeface="Times New Roman"/>
                <a:cs typeface="Times New Roman"/>
              </a:rPr>
              <a:t>taken </a:t>
            </a:r>
            <a:r>
              <a:rPr dirty="0" sz="1850" spc="-40">
                <a:latin typeface="Times New Roman"/>
                <a:cs typeface="Times New Roman"/>
              </a:rPr>
              <a:t>for </a:t>
            </a:r>
            <a:r>
              <a:rPr dirty="0" sz="1850" spc="-5">
                <a:latin typeface="Times New Roman"/>
                <a:cs typeface="Times New Roman"/>
              </a:rPr>
              <a:t>expelling</a:t>
            </a:r>
            <a:r>
              <a:rPr dirty="0" sz="1850" spc="-245">
                <a:latin typeface="Times New Roman"/>
                <a:cs typeface="Times New Roman"/>
              </a:rPr>
              <a:t> </a:t>
            </a:r>
            <a:r>
              <a:rPr dirty="0" sz="1850" spc="-20">
                <a:latin typeface="Times New Roman"/>
                <a:cs typeface="Times New Roman"/>
              </a:rPr>
              <a:t>worms.,</a:t>
            </a:r>
            <a:endParaRPr sz="1850">
              <a:latin typeface="Times New Roman"/>
              <a:cs typeface="Times New Roman"/>
            </a:endParaRPr>
          </a:p>
          <a:p>
            <a:pPr marL="12700" marR="1276350">
              <a:lnSpc>
                <a:spcPts val="3300"/>
              </a:lnSpc>
              <a:spcBef>
                <a:spcPts val="955"/>
              </a:spcBef>
            </a:pPr>
            <a:r>
              <a:rPr dirty="0" u="heavy" sz="3050" spc="2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Fruits</a:t>
            </a:r>
            <a:r>
              <a:rPr dirty="0" sz="3050" spc="20">
                <a:latin typeface="Times New Roman"/>
                <a:cs typeface="Times New Roman"/>
              </a:rPr>
              <a:t>: </a:t>
            </a:r>
            <a:r>
              <a:rPr dirty="0" sz="1850">
                <a:latin typeface="Times New Roman"/>
                <a:cs typeface="Times New Roman"/>
              </a:rPr>
              <a:t>Fruit </a:t>
            </a:r>
            <a:r>
              <a:rPr dirty="0" sz="1850" spc="35">
                <a:latin typeface="Times New Roman"/>
                <a:cs typeface="Times New Roman"/>
              </a:rPr>
              <a:t>decoction </a:t>
            </a:r>
            <a:r>
              <a:rPr dirty="0" sz="1850" spc="-5">
                <a:latin typeface="Times New Roman"/>
                <a:cs typeface="Times New Roman"/>
              </a:rPr>
              <a:t>given </a:t>
            </a:r>
            <a:r>
              <a:rPr dirty="0" sz="1850" spc="-40">
                <a:latin typeface="Times New Roman"/>
                <a:cs typeface="Times New Roman"/>
              </a:rPr>
              <a:t>for </a:t>
            </a:r>
            <a:r>
              <a:rPr dirty="0" sz="1850" spc="5">
                <a:latin typeface="Times New Roman"/>
                <a:cs typeface="Times New Roman"/>
              </a:rPr>
              <a:t>urinary </a:t>
            </a:r>
            <a:r>
              <a:rPr dirty="0" sz="1850" spc="35">
                <a:latin typeface="Times New Roman"/>
                <a:cs typeface="Times New Roman"/>
              </a:rPr>
              <a:t>tract </a:t>
            </a:r>
            <a:r>
              <a:rPr dirty="0" sz="1850" spc="-10">
                <a:latin typeface="Times New Roman"/>
                <a:cs typeface="Times New Roman"/>
              </a:rPr>
              <a:t>infection, </a:t>
            </a:r>
            <a:r>
              <a:rPr dirty="0" sz="1850" spc="65">
                <a:latin typeface="Times New Roman"/>
                <a:cs typeface="Times New Roman"/>
              </a:rPr>
              <a:t>oedema </a:t>
            </a:r>
            <a:r>
              <a:rPr dirty="0" sz="1850" spc="55">
                <a:latin typeface="Times New Roman"/>
                <a:cs typeface="Times New Roman"/>
              </a:rPr>
              <a:t>and </a:t>
            </a:r>
            <a:r>
              <a:rPr dirty="0" sz="1850" spc="5">
                <a:latin typeface="Times New Roman"/>
                <a:cs typeface="Times New Roman"/>
              </a:rPr>
              <a:t>urinary </a:t>
            </a:r>
            <a:r>
              <a:rPr dirty="0" sz="1850" spc="10">
                <a:latin typeface="Times New Roman"/>
                <a:cs typeface="Times New Roman"/>
              </a:rPr>
              <a:t>stones.  </a:t>
            </a:r>
            <a:r>
              <a:rPr dirty="0" sz="1850">
                <a:latin typeface="Times New Roman"/>
                <a:cs typeface="Times New Roman"/>
              </a:rPr>
              <a:t>Fruit </a:t>
            </a:r>
            <a:r>
              <a:rPr dirty="0" sz="1850" spc="40">
                <a:latin typeface="Times New Roman"/>
                <a:cs typeface="Times New Roman"/>
              </a:rPr>
              <a:t>ash </a:t>
            </a:r>
            <a:r>
              <a:rPr dirty="0" sz="1850" spc="20">
                <a:latin typeface="Times New Roman"/>
                <a:cs typeface="Times New Roman"/>
              </a:rPr>
              <a:t>applied </a:t>
            </a:r>
            <a:r>
              <a:rPr dirty="0" sz="1850" spc="-40">
                <a:latin typeface="Times New Roman"/>
                <a:cs typeface="Times New Roman"/>
              </a:rPr>
              <a:t>for </a:t>
            </a:r>
            <a:r>
              <a:rPr dirty="0" sz="1850" spc="10">
                <a:latin typeface="Times New Roman"/>
                <a:cs typeface="Times New Roman"/>
              </a:rPr>
              <a:t>checking </a:t>
            </a:r>
            <a:r>
              <a:rPr dirty="0" sz="1850" spc="-15">
                <a:latin typeface="Times New Roman"/>
                <a:cs typeface="Times New Roman"/>
              </a:rPr>
              <a:t>swelling </a:t>
            </a:r>
            <a:r>
              <a:rPr dirty="0" sz="1850" spc="55">
                <a:latin typeface="Times New Roman"/>
                <a:cs typeface="Times New Roman"/>
              </a:rPr>
              <a:t>and</a:t>
            </a:r>
            <a:r>
              <a:rPr dirty="0" sz="1850" spc="-90">
                <a:latin typeface="Times New Roman"/>
                <a:cs typeface="Times New Roman"/>
              </a:rPr>
              <a:t> </a:t>
            </a:r>
            <a:r>
              <a:rPr dirty="0" sz="1850" spc="5">
                <a:latin typeface="Times New Roman"/>
                <a:cs typeface="Times New Roman"/>
              </a:rPr>
              <a:t>rheumatism.</a:t>
            </a:r>
            <a:endParaRPr sz="1850">
              <a:latin typeface="Times New Roman"/>
              <a:cs typeface="Times New Roman"/>
            </a:endParaRPr>
          </a:p>
          <a:p>
            <a:pPr marL="69850">
              <a:lnSpc>
                <a:spcPts val="2050"/>
              </a:lnSpc>
              <a:spcBef>
                <a:spcPts val="500"/>
              </a:spcBef>
            </a:pPr>
            <a:r>
              <a:rPr dirty="0" sz="1850" spc="-10">
                <a:latin typeface="Times New Roman"/>
                <a:cs typeface="Times New Roman"/>
              </a:rPr>
              <a:t>Mixture </a:t>
            </a:r>
            <a:r>
              <a:rPr dirty="0" sz="1850" spc="-45">
                <a:latin typeface="Times New Roman"/>
                <a:cs typeface="Times New Roman"/>
              </a:rPr>
              <a:t>of </a:t>
            </a:r>
            <a:r>
              <a:rPr dirty="0" sz="1850" spc="-15">
                <a:latin typeface="Times New Roman"/>
                <a:cs typeface="Times New Roman"/>
              </a:rPr>
              <a:t>its </a:t>
            </a:r>
            <a:r>
              <a:rPr dirty="0" sz="1850" spc="-30">
                <a:latin typeface="Times New Roman"/>
                <a:cs typeface="Times New Roman"/>
              </a:rPr>
              <a:t>fruits </a:t>
            </a:r>
            <a:r>
              <a:rPr dirty="0" sz="1850" spc="40">
                <a:latin typeface="Times New Roman"/>
                <a:cs typeface="Times New Roman"/>
              </a:rPr>
              <a:t>powdered </a:t>
            </a:r>
            <a:r>
              <a:rPr dirty="0" sz="1850" spc="-10">
                <a:latin typeface="Times New Roman"/>
                <a:cs typeface="Times New Roman"/>
              </a:rPr>
              <a:t>with </a:t>
            </a:r>
            <a:r>
              <a:rPr dirty="0" sz="1850" spc="20">
                <a:latin typeface="Times New Roman"/>
                <a:cs typeface="Times New Roman"/>
              </a:rPr>
              <a:t>roots </a:t>
            </a:r>
            <a:r>
              <a:rPr dirty="0" sz="1850" spc="-45">
                <a:latin typeface="Times New Roman"/>
                <a:cs typeface="Times New Roman"/>
              </a:rPr>
              <a:t>of </a:t>
            </a:r>
            <a:r>
              <a:rPr dirty="0" sz="1850" spc="10">
                <a:latin typeface="Times New Roman"/>
                <a:cs typeface="Times New Roman"/>
              </a:rPr>
              <a:t>Solanum </a:t>
            </a:r>
            <a:r>
              <a:rPr dirty="0" sz="1850" spc="35">
                <a:latin typeface="Times New Roman"/>
                <a:cs typeface="Times New Roman"/>
              </a:rPr>
              <a:t>melongena </a:t>
            </a:r>
            <a:r>
              <a:rPr dirty="0" sz="1850" spc="45">
                <a:latin typeface="Times New Roman"/>
                <a:cs typeface="Times New Roman"/>
              </a:rPr>
              <a:t>consumed </a:t>
            </a:r>
            <a:r>
              <a:rPr dirty="0" sz="1850" spc="-10">
                <a:latin typeface="Times New Roman"/>
                <a:cs typeface="Times New Roman"/>
              </a:rPr>
              <a:t>with </a:t>
            </a:r>
            <a:r>
              <a:rPr dirty="0" sz="1850" spc="-25">
                <a:latin typeface="Times New Roman"/>
                <a:cs typeface="Times New Roman"/>
              </a:rPr>
              <a:t>milk </a:t>
            </a:r>
            <a:r>
              <a:rPr dirty="0" sz="1850" spc="-40">
                <a:latin typeface="Times New Roman"/>
                <a:cs typeface="Times New Roman"/>
              </a:rPr>
              <a:t>for</a:t>
            </a:r>
            <a:r>
              <a:rPr dirty="0" sz="1850" spc="114">
                <a:latin typeface="Times New Roman"/>
                <a:cs typeface="Times New Roman"/>
              </a:rPr>
              <a:t> </a:t>
            </a:r>
            <a:r>
              <a:rPr dirty="0" sz="1850" spc="10">
                <a:latin typeface="Times New Roman"/>
                <a:cs typeface="Times New Roman"/>
              </a:rPr>
              <a:t>checking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dirty="0" sz="1850" spc="25">
                <a:latin typeface="Times New Roman"/>
                <a:cs typeface="Times New Roman"/>
              </a:rPr>
              <a:t>back </a:t>
            </a:r>
            <a:r>
              <a:rPr dirty="0" sz="1850" spc="20">
                <a:latin typeface="Times New Roman"/>
                <a:cs typeface="Times New Roman"/>
              </a:rPr>
              <a:t>pain </a:t>
            </a:r>
            <a:r>
              <a:rPr dirty="0" sz="1850" spc="55">
                <a:latin typeface="Times New Roman"/>
                <a:cs typeface="Times New Roman"/>
              </a:rPr>
              <a:t>and </a:t>
            </a:r>
            <a:r>
              <a:rPr dirty="0" sz="1850" spc="15">
                <a:latin typeface="Times New Roman"/>
                <a:cs typeface="Times New Roman"/>
              </a:rPr>
              <a:t>disc</a:t>
            </a:r>
            <a:r>
              <a:rPr dirty="0" sz="1850" spc="5">
                <a:latin typeface="Times New Roman"/>
                <a:cs typeface="Times New Roman"/>
              </a:rPr>
              <a:t> </a:t>
            </a:r>
            <a:r>
              <a:rPr dirty="0" sz="1850">
                <a:latin typeface="Times New Roman"/>
                <a:cs typeface="Times New Roman"/>
              </a:rPr>
              <a:t>problems.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ts val="2010"/>
              </a:lnSpc>
              <a:spcBef>
                <a:spcPts val="785"/>
              </a:spcBef>
            </a:pPr>
            <a:r>
              <a:rPr dirty="0" sz="1850">
                <a:latin typeface="Times New Roman"/>
                <a:cs typeface="Times New Roman"/>
              </a:rPr>
              <a:t>mixture </a:t>
            </a:r>
            <a:r>
              <a:rPr dirty="0" sz="1850" spc="-45">
                <a:latin typeface="Times New Roman"/>
                <a:cs typeface="Times New Roman"/>
              </a:rPr>
              <a:t>of </a:t>
            </a:r>
            <a:r>
              <a:rPr dirty="0" sz="1850" spc="-15">
                <a:latin typeface="Times New Roman"/>
                <a:cs typeface="Times New Roman"/>
              </a:rPr>
              <a:t>its </a:t>
            </a:r>
            <a:r>
              <a:rPr dirty="0" sz="1850" spc="40">
                <a:latin typeface="Times New Roman"/>
                <a:cs typeface="Times New Roman"/>
              </a:rPr>
              <a:t>powdered </a:t>
            </a:r>
            <a:r>
              <a:rPr dirty="0" sz="1850" spc="-30">
                <a:latin typeface="Times New Roman"/>
                <a:cs typeface="Times New Roman"/>
              </a:rPr>
              <a:t>fruits </a:t>
            </a:r>
            <a:r>
              <a:rPr dirty="0" sz="1850" spc="10">
                <a:latin typeface="Times New Roman"/>
                <a:cs typeface="Times New Roman"/>
              </a:rPr>
              <a:t>along </a:t>
            </a:r>
            <a:r>
              <a:rPr dirty="0" sz="1850" spc="-10">
                <a:latin typeface="Times New Roman"/>
                <a:cs typeface="Times New Roman"/>
              </a:rPr>
              <a:t>with </a:t>
            </a:r>
            <a:r>
              <a:rPr dirty="0" sz="1850" spc="-45">
                <a:latin typeface="Times New Roman"/>
                <a:cs typeface="Times New Roman"/>
              </a:rPr>
              <a:t>‘triphala’ </a:t>
            </a:r>
            <a:r>
              <a:rPr dirty="0" sz="1850" spc="55">
                <a:latin typeface="Times New Roman"/>
                <a:cs typeface="Times New Roman"/>
              </a:rPr>
              <a:t>and </a:t>
            </a:r>
            <a:r>
              <a:rPr dirty="0" sz="1850" spc="-5">
                <a:latin typeface="Times New Roman"/>
                <a:cs typeface="Times New Roman"/>
              </a:rPr>
              <a:t>long </a:t>
            </a:r>
            <a:r>
              <a:rPr dirty="0" sz="1850" spc="50">
                <a:latin typeface="Times New Roman"/>
                <a:cs typeface="Times New Roman"/>
              </a:rPr>
              <a:t>pepper </a:t>
            </a:r>
            <a:r>
              <a:rPr dirty="0" sz="1850" spc="-20">
                <a:latin typeface="Times New Roman"/>
                <a:cs typeface="Times New Roman"/>
              </a:rPr>
              <a:t>in </a:t>
            </a:r>
            <a:r>
              <a:rPr dirty="0" sz="1850" spc="15">
                <a:latin typeface="Times New Roman"/>
                <a:cs typeface="Times New Roman"/>
              </a:rPr>
              <a:t>proportion </a:t>
            </a:r>
            <a:r>
              <a:rPr dirty="0" sz="1850" spc="-45">
                <a:latin typeface="Times New Roman"/>
                <a:cs typeface="Times New Roman"/>
              </a:rPr>
              <a:t>of </a:t>
            </a:r>
            <a:r>
              <a:rPr dirty="0" sz="1850" spc="-65">
                <a:latin typeface="Times New Roman"/>
                <a:cs typeface="Times New Roman"/>
              </a:rPr>
              <a:t>5:3:1 </a:t>
            </a:r>
            <a:r>
              <a:rPr dirty="0" sz="1850" spc="-5">
                <a:latin typeface="Times New Roman"/>
                <a:cs typeface="Times New Roman"/>
              </a:rPr>
              <a:t>given</a:t>
            </a:r>
            <a:r>
              <a:rPr dirty="0" sz="1850" spc="380">
                <a:latin typeface="Times New Roman"/>
                <a:cs typeface="Times New Roman"/>
              </a:rPr>
              <a:t> </a:t>
            </a:r>
            <a:r>
              <a:rPr dirty="0" sz="1850" spc="-10">
                <a:latin typeface="Times New Roman"/>
                <a:cs typeface="Times New Roman"/>
              </a:rPr>
              <a:t>with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ts val="2010"/>
              </a:lnSpc>
            </a:pPr>
            <a:r>
              <a:rPr dirty="0" sz="1850" spc="20">
                <a:latin typeface="Times New Roman"/>
                <a:cs typeface="Times New Roman"/>
              </a:rPr>
              <a:t>honey </a:t>
            </a:r>
            <a:r>
              <a:rPr dirty="0" sz="1850" spc="50">
                <a:latin typeface="Times New Roman"/>
                <a:cs typeface="Times New Roman"/>
              </a:rPr>
              <a:t>as </a:t>
            </a:r>
            <a:r>
              <a:rPr dirty="0" sz="1850" spc="75">
                <a:latin typeface="Times New Roman"/>
                <a:cs typeface="Times New Roman"/>
              </a:rPr>
              <a:t>a </a:t>
            </a:r>
            <a:r>
              <a:rPr dirty="0" sz="1850" spc="10">
                <a:latin typeface="Times New Roman"/>
                <a:cs typeface="Times New Roman"/>
              </a:rPr>
              <a:t>household </a:t>
            </a:r>
            <a:r>
              <a:rPr dirty="0" sz="1850" spc="25">
                <a:latin typeface="Times New Roman"/>
                <a:cs typeface="Times New Roman"/>
              </a:rPr>
              <a:t>remedy </a:t>
            </a:r>
            <a:r>
              <a:rPr dirty="0" sz="1850" spc="-40">
                <a:latin typeface="Times New Roman"/>
                <a:cs typeface="Times New Roman"/>
              </a:rPr>
              <a:t>for</a:t>
            </a:r>
            <a:r>
              <a:rPr dirty="0" sz="1850" spc="-20">
                <a:latin typeface="Times New Roman"/>
                <a:cs typeface="Times New Roman"/>
              </a:rPr>
              <a:t> </a:t>
            </a:r>
            <a:r>
              <a:rPr dirty="0" sz="1850" spc="-15">
                <a:latin typeface="Times New Roman"/>
                <a:cs typeface="Times New Roman"/>
              </a:rPr>
              <a:t>ulcers.</a:t>
            </a:r>
            <a:endParaRPr sz="1850">
              <a:latin typeface="Times New Roman"/>
              <a:cs typeface="Times New Roman"/>
            </a:endParaRPr>
          </a:p>
          <a:p>
            <a:pPr marL="12700" marR="285115">
              <a:lnSpc>
                <a:spcPts val="1800"/>
              </a:lnSpc>
              <a:spcBef>
                <a:spcPts val="1270"/>
              </a:spcBef>
            </a:pPr>
            <a:r>
              <a:rPr dirty="0" sz="1850">
                <a:latin typeface="Times New Roman"/>
                <a:cs typeface="Times New Roman"/>
              </a:rPr>
              <a:t>Fruit </a:t>
            </a:r>
            <a:r>
              <a:rPr dirty="0" sz="1850" spc="35">
                <a:latin typeface="Times New Roman"/>
                <a:cs typeface="Times New Roman"/>
              </a:rPr>
              <a:t>decoction </a:t>
            </a:r>
            <a:r>
              <a:rPr dirty="0" sz="1850" spc="-5">
                <a:latin typeface="Times New Roman"/>
                <a:cs typeface="Times New Roman"/>
              </a:rPr>
              <a:t>given </a:t>
            </a:r>
            <a:r>
              <a:rPr dirty="0" sz="1850" spc="20">
                <a:latin typeface="Times New Roman"/>
                <a:cs typeface="Times New Roman"/>
              </a:rPr>
              <a:t>twice </a:t>
            </a:r>
            <a:r>
              <a:rPr dirty="0" sz="1850" spc="75">
                <a:latin typeface="Times New Roman"/>
                <a:cs typeface="Times New Roman"/>
              </a:rPr>
              <a:t>a </a:t>
            </a:r>
            <a:r>
              <a:rPr dirty="0" sz="1850" spc="5">
                <a:latin typeface="Times New Roman"/>
                <a:cs typeface="Times New Roman"/>
              </a:rPr>
              <a:t>day </a:t>
            </a:r>
            <a:r>
              <a:rPr dirty="0" sz="1850" spc="-40">
                <a:latin typeface="Times New Roman"/>
                <a:cs typeface="Times New Roman"/>
              </a:rPr>
              <a:t>for </a:t>
            </a:r>
            <a:r>
              <a:rPr dirty="0" sz="1850" spc="-5">
                <a:latin typeface="Times New Roman"/>
                <a:cs typeface="Times New Roman"/>
              </a:rPr>
              <a:t>expelling </a:t>
            </a:r>
            <a:r>
              <a:rPr dirty="0" sz="1850" spc="20">
                <a:latin typeface="Times New Roman"/>
                <a:cs typeface="Times New Roman"/>
              </a:rPr>
              <a:t>renal </a:t>
            </a:r>
            <a:r>
              <a:rPr dirty="0" sz="1850" spc="-5">
                <a:latin typeface="Times New Roman"/>
                <a:cs typeface="Times New Roman"/>
              </a:rPr>
              <a:t>calculi </a:t>
            </a:r>
            <a:r>
              <a:rPr dirty="0" sz="1850" spc="55">
                <a:latin typeface="Times New Roman"/>
                <a:cs typeface="Times New Roman"/>
              </a:rPr>
              <a:t>and </a:t>
            </a:r>
            <a:r>
              <a:rPr dirty="0" sz="1850" spc="40">
                <a:latin typeface="Times New Roman"/>
                <a:cs typeface="Times New Roman"/>
              </a:rPr>
              <a:t>to </a:t>
            </a:r>
            <a:r>
              <a:rPr dirty="0" sz="1850" spc="35">
                <a:latin typeface="Times New Roman"/>
                <a:cs typeface="Times New Roman"/>
              </a:rPr>
              <a:t>check </a:t>
            </a:r>
            <a:r>
              <a:rPr dirty="0" sz="1850" spc="-15">
                <a:latin typeface="Times New Roman"/>
                <a:cs typeface="Times New Roman"/>
              </a:rPr>
              <a:t>burning </a:t>
            </a:r>
            <a:r>
              <a:rPr dirty="0" sz="1850" spc="30">
                <a:latin typeface="Times New Roman"/>
                <a:cs typeface="Times New Roman"/>
              </a:rPr>
              <a:t>sensation </a:t>
            </a:r>
            <a:r>
              <a:rPr dirty="0" sz="1850" spc="-10">
                <a:latin typeface="Times New Roman"/>
                <a:cs typeface="Times New Roman"/>
              </a:rPr>
              <a:t>during  </a:t>
            </a:r>
            <a:r>
              <a:rPr dirty="0" sz="1850">
                <a:latin typeface="Times New Roman"/>
                <a:cs typeface="Times New Roman"/>
              </a:rPr>
              <a:t>urination</a:t>
            </a: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85500"/>
              </a:lnSpc>
              <a:spcBef>
                <a:spcPts val="1025"/>
              </a:spcBef>
            </a:pPr>
            <a:r>
              <a:rPr dirty="0" u="heavy" sz="3050" spc="65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Seeds</a:t>
            </a:r>
            <a:r>
              <a:rPr dirty="0" sz="1850" spc="65">
                <a:latin typeface="Times New Roman"/>
                <a:cs typeface="Times New Roman"/>
              </a:rPr>
              <a:t>: </a:t>
            </a:r>
            <a:r>
              <a:rPr dirty="0" sz="1850" spc="55">
                <a:latin typeface="Times New Roman"/>
                <a:cs typeface="Times New Roman"/>
              </a:rPr>
              <a:t>seed </a:t>
            </a:r>
            <a:r>
              <a:rPr dirty="0" sz="1850" spc="35">
                <a:latin typeface="Times New Roman"/>
                <a:cs typeface="Times New Roman"/>
              </a:rPr>
              <a:t>decoction considered </a:t>
            </a:r>
            <a:r>
              <a:rPr dirty="0" sz="1850" spc="-35">
                <a:latin typeface="Times New Roman"/>
                <a:cs typeface="Times New Roman"/>
              </a:rPr>
              <a:t>useful </a:t>
            </a:r>
            <a:r>
              <a:rPr dirty="0" sz="1850" spc="50">
                <a:latin typeface="Times New Roman"/>
                <a:cs typeface="Times New Roman"/>
              </a:rPr>
              <a:t>as </a:t>
            </a:r>
            <a:r>
              <a:rPr dirty="0" sz="1850" spc="55">
                <a:latin typeface="Times New Roman"/>
                <a:cs typeface="Times New Roman"/>
              </a:rPr>
              <a:t>an </a:t>
            </a:r>
            <a:r>
              <a:rPr dirty="0" sz="1850" spc="15">
                <a:latin typeface="Times New Roman"/>
                <a:cs typeface="Times New Roman"/>
              </a:rPr>
              <a:t>tonic </a:t>
            </a:r>
            <a:r>
              <a:rPr dirty="0" sz="1850" spc="55">
                <a:latin typeface="Times New Roman"/>
                <a:cs typeface="Times New Roman"/>
              </a:rPr>
              <a:t>and </a:t>
            </a:r>
            <a:r>
              <a:rPr dirty="0" sz="1850" spc="-40">
                <a:latin typeface="Times New Roman"/>
                <a:cs typeface="Times New Roman"/>
              </a:rPr>
              <a:t>for </a:t>
            </a:r>
            <a:r>
              <a:rPr dirty="0" sz="1850" spc="10">
                <a:latin typeface="Times New Roman"/>
                <a:cs typeface="Times New Roman"/>
              </a:rPr>
              <a:t>checking </a:t>
            </a:r>
            <a:r>
              <a:rPr dirty="0" sz="1850" spc="-10">
                <a:latin typeface="Times New Roman"/>
                <a:cs typeface="Times New Roman"/>
              </a:rPr>
              <a:t>habitual </a:t>
            </a:r>
            <a:r>
              <a:rPr dirty="0" sz="1850" spc="5">
                <a:latin typeface="Times New Roman"/>
                <a:cs typeface="Times New Roman"/>
              </a:rPr>
              <a:t>abortion. </a:t>
            </a:r>
            <a:r>
              <a:rPr dirty="0" sz="1850" spc="-45">
                <a:latin typeface="Times New Roman"/>
                <a:cs typeface="Times New Roman"/>
              </a:rPr>
              <a:t>Also, </a:t>
            </a:r>
            <a:r>
              <a:rPr dirty="0" sz="1850" spc="-15">
                <a:latin typeface="Times New Roman"/>
                <a:cs typeface="Times New Roman"/>
              </a:rPr>
              <a:t>its  </a:t>
            </a:r>
            <a:r>
              <a:rPr dirty="0" sz="1850" spc="35">
                <a:latin typeface="Times New Roman"/>
                <a:cs typeface="Times New Roman"/>
              </a:rPr>
              <a:t>decoction </a:t>
            </a:r>
            <a:r>
              <a:rPr dirty="0" sz="1850" spc="-10">
                <a:latin typeface="Times New Roman"/>
                <a:cs typeface="Times New Roman"/>
              </a:rPr>
              <a:t>with </a:t>
            </a:r>
            <a:r>
              <a:rPr dirty="0" sz="1850" spc="30">
                <a:latin typeface="Times New Roman"/>
                <a:cs typeface="Times New Roman"/>
              </a:rPr>
              <a:t>coriander </a:t>
            </a:r>
            <a:r>
              <a:rPr dirty="0" sz="1850" spc="50">
                <a:latin typeface="Times New Roman"/>
                <a:cs typeface="Times New Roman"/>
              </a:rPr>
              <a:t>seeds </a:t>
            </a:r>
            <a:r>
              <a:rPr dirty="0" sz="1850" spc="25">
                <a:latin typeface="Times New Roman"/>
                <a:cs typeface="Times New Roman"/>
              </a:rPr>
              <a:t>good </a:t>
            </a:r>
            <a:r>
              <a:rPr dirty="0" sz="1850" spc="10">
                <a:latin typeface="Times New Roman"/>
                <a:cs typeface="Times New Roman"/>
              </a:rPr>
              <a:t>against </a:t>
            </a:r>
            <a:r>
              <a:rPr dirty="0" sz="1850" spc="5">
                <a:latin typeface="Times New Roman"/>
                <a:cs typeface="Times New Roman"/>
              </a:rPr>
              <a:t>kidney </a:t>
            </a:r>
            <a:r>
              <a:rPr dirty="0" sz="1850" spc="55">
                <a:latin typeface="Times New Roman"/>
                <a:cs typeface="Times New Roman"/>
              </a:rPr>
              <a:t>and </a:t>
            </a:r>
            <a:r>
              <a:rPr dirty="0" sz="1850" spc="20">
                <a:latin typeface="Times New Roman"/>
                <a:cs typeface="Times New Roman"/>
              </a:rPr>
              <a:t>bladder </a:t>
            </a:r>
            <a:r>
              <a:rPr dirty="0" sz="1850" spc="-5">
                <a:latin typeface="Times New Roman"/>
                <a:cs typeface="Times New Roman"/>
              </a:rPr>
              <a:t>stones.for </a:t>
            </a:r>
            <a:r>
              <a:rPr dirty="0" sz="1850" spc="10">
                <a:latin typeface="Times New Roman"/>
                <a:cs typeface="Times New Roman"/>
              </a:rPr>
              <a:t>checking</a:t>
            </a:r>
            <a:r>
              <a:rPr dirty="0" sz="1850" spc="440">
                <a:latin typeface="Times New Roman"/>
                <a:cs typeface="Times New Roman"/>
              </a:rPr>
              <a:t> </a:t>
            </a:r>
            <a:r>
              <a:rPr dirty="0" sz="1850" spc="10">
                <a:latin typeface="Times New Roman"/>
                <a:cs typeface="Times New Roman"/>
              </a:rPr>
              <a:t>diabetoes.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850" spc="30">
                <a:latin typeface="Times New Roman"/>
                <a:cs typeface="Times New Roman"/>
              </a:rPr>
              <a:t>Decoction</a:t>
            </a:r>
            <a:r>
              <a:rPr dirty="0" sz="1850" spc="80">
                <a:latin typeface="Times New Roman"/>
                <a:cs typeface="Times New Roman"/>
              </a:rPr>
              <a:t> </a:t>
            </a:r>
            <a:r>
              <a:rPr dirty="0" sz="1850" spc="-45">
                <a:latin typeface="Times New Roman"/>
                <a:cs typeface="Times New Roman"/>
              </a:rPr>
              <a:t>of</a:t>
            </a:r>
            <a:r>
              <a:rPr dirty="0" sz="1850" spc="100">
                <a:latin typeface="Times New Roman"/>
                <a:cs typeface="Times New Roman"/>
              </a:rPr>
              <a:t> </a:t>
            </a:r>
            <a:r>
              <a:rPr dirty="0" sz="1850" spc="-15">
                <a:latin typeface="Times New Roman"/>
                <a:cs typeface="Times New Roman"/>
              </a:rPr>
              <a:t>its</a:t>
            </a:r>
            <a:r>
              <a:rPr dirty="0" sz="1850" spc="-5">
                <a:latin typeface="Times New Roman"/>
                <a:cs typeface="Times New Roman"/>
              </a:rPr>
              <a:t> </a:t>
            </a:r>
            <a:r>
              <a:rPr dirty="0" sz="1850" spc="50">
                <a:latin typeface="Times New Roman"/>
                <a:cs typeface="Times New Roman"/>
              </a:rPr>
              <a:t>seeds</a:t>
            </a:r>
            <a:r>
              <a:rPr dirty="0" sz="1850" spc="70">
                <a:latin typeface="Times New Roman"/>
                <a:cs typeface="Times New Roman"/>
              </a:rPr>
              <a:t> </a:t>
            </a:r>
            <a:r>
              <a:rPr dirty="0" sz="1850" spc="-10">
                <a:latin typeface="Times New Roman"/>
                <a:cs typeface="Times New Roman"/>
              </a:rPr>
              <a:t>with</a:t>
            </a:r>
            <a:r>
              <a:rPr dirty="0" sz="1850" spc="25">
                <a:latin typeface="Times New Roman"/>
                <a:cs typeface="Times New Roman"/>
              </a:rPr>
              <a:t> </a:t>
            </a:r>
            <a:r>
              <a:rPr dirty="0" sz="1850" spc="20">
                <a:latin typeface="Times New Roman"/>
                <a:cs typeface="Times New Roman"/>
              </a:rPr>
              <a:t>that</a:t>
            </a:r>
            <a:r>
              <a:rPr dirty="0" sz="1850" spc="114">
                <a:latin typeface="Times New Roman"/>
                <a:cs typeface="Times New Roman"/>
              </a:rPr>
              <a:t> </a:t>
            </a:r>
            <a:r>
              <a:rPr dirty="0" sz="1850" spc="-45">
                <a:latin typeface="Times New Roman"/>
                <a:cs typeface="Times New Roman"/>
              </a:rPr>
              <a:t>of</a:t>
            </a:r>
            <a:r>
              <a:rPr dirty="0" sz="1850" spc="105">
                <a:latin typeface="Times New Roman"/>
                <a:cs typeface="Times New Roman"/>
              </a:rPr>
              <a:t> </a:t>
            </a:r>
            <a:r>
              <a:rPr dirty="0" sz="1850" spc="30">
                <a:latin typeface="Times New Roman"/>
                <a:cs typeface="Times New Roman"/>
              </a:rPr>
              <a:t>Hordeum</a:t>
            </a:r>
            <a:r>
              <a:rPr dirty="0" sz="1850" spc="210">
                <a:latin typeface="Times New Roman"/>
                <a:cs typeface="Times New Roman"/>
              </a:rPr>
              <a:t> </a:t>
            </a:r>
            <a:r>
              <a:rPr dirty="0" sz="1850" spc="-15">
                <a:latin typeface="Times New Roman"/>
                <a:cs typeface="Times New Roman"/>
              </a:rPr>
              <a:t>vulgare</a:t>
            </a:r>
            <a:r>
              <a:rPr dirty="0" sz="1850" spc="140">
                <a:latin typeface="Times New Roman"/>
                <a:cs typeface="Times New Roman"/>
              </a:rPr>
              <a:t> </a:t>
            </a:r>
            <a:r>
              <a:rPr dirty="0" sz="1850" spc="-5">
                <a:latin typeface="Times New Roman"/>
                <a:cs typeface="Times New Roman"/>
              </a:rPr>
              <a:t>given</a:t>
            </a:r>
            <a:r>
              <a:rPr dirty="0" sz="1850" spc="85">
                <a:latin typeface="Times New Roman"/>
                <a:cs typeface="Times New Roman"/>
              </a:rPr>
              <a:t> </a:t>
            </a:r>
            <a:r>
              <a:rPr dirty="0" sz="1850" spc="5">
                <a:latin typeface="Times New Roman"/>
                <a:cs typeface="Times New Roman"/>
              </a:rPr>
              <a:t>thrice</a:t>
            </a:r>
            <a:r>
              <a:rPr dirty="0" sz="1850" spc="140">
                <a:latin typeface="Times New Roman"/>
                <a:cs typeface="Times New Roman"/>
              </a:rPr>
              <a:t> </a:t>
            </a:r>
            <a:r>
              <a:rPr dirty="0" sz="1850" spc="75">
                <a:latin typeface="Times New Roman"/>
                <a:cs typeface="Times New Roman"/>
              </a:rPr>
              <a:t>a</a:t>
            </a:r>
            <a:r>
              <a:rPr dirty="0" sz="1850" spc="-10">
                <a:latin typeface="Times New Roman"/>
                <a:cs typeface="Times New Roman"/>
              </a:rPr>
              <a:t> </a:t>
            </a:r>
            <a:r>
              <a:rPr dirty="0" sz="1850" spc="5">
                <a:latin typeface="Times New Roman"/>
                <a:cs typeface="Times New Roman"/>
              </a:rPr>
              <a:t>day</a:t>
            </a:r>
            <a:r>
              <a:rPr dirty="0" sz="1850" spc="65">
                <a:latin typeface="Times New Roman"/>
                <a:cs typeface="Times New Roman"/>
              </a:rPr>
              <a:t> </a:t>
            </a:r>
            <a:r>
              <a:rPr dirty="0" sz="1850" spc="-40">
                <a:latin typeface="Times New Roman"/>
                <a:cs typeface="Times New Roman"/>
              </a:rPr>
              <a:t>for</a:t>
            </a:r>
            <a:r>
              <a:rPr dirty="0" sz="1850" spc="114">
                <a:latin typeface="Times New Roman"/>
                <a:cs typeface="Times New Roman"/>
              </a:rPr>
              <a:t> </a:t>
            </a:r>
            <a:r>
              <a:rPr dirty="0" sz="1850" spc="10">
                <a:latin typeface="Times New Roman"/>
                <a:cs typeface="Times New Roman"/>
              </a:rPr>
              <a:t>checking</a:t>
            </a:r>
            <a:r>
              <a:rPr dirty="0" sz="1850" spc="80">
                <a:latin typeface="Times New Roman"/>
                <a:cs typeface="Times New Roman"/>
              </a:rPr>
              <a:t> </a:t>
            </a:r>
            <a:r>
              <a:rPr dirty="0" sz="1850">
                <a:latin typeface="Times New Roman"/>
                <a:cs typeface="Times New Roman"/>
              </a:rPr>
              <a:t>urine</a:t>
            </a:r>
            <a:r>
              <a:rPr dirty="0" sz="1850" spc="140">
                <a:latin typeface="Times New Roman"/>
                <a:cs typeface="Times New Roman"/>
              </a:rPr>
              <a:t> </a:t>
            </a:r>
            <a:r>
              <a:rPr dirty="0" sz="1850" spc="15">
                <a:latin typeface="Times New Roman"/>
                <a:cs typeface="Times New Roman"/>
              </a:rPr>
              <a:t>blockage</a:t>
            </a:r>
            <a:endParaRPr sz="1850">
              <a:latin typeface="Times New Roman"/>
              <a:cs typeface="Times New Roman"/>
            </a:endParaRPr>
          </a:p>
          <a:p>
            <a:pPr marL="12700" marR="600075" indent="57150">
              <a:lnSpc>
                <a:spcPts val="1800"/>
              </a:lnSpc>
              <a:spcBef>
                <a:spcPts val="1270"/>
              </a:spcBef>
            </a:pPr>
            <a:r>
              <a:rPr dirty="0" sz="1850" spc="-10">
                <a:latin typeface="Times New Roman"/>
                <a:cs typeface="Times New Roman"/>
              </a:rPr>
              <a:t>Mixture </a:t>
            </a:r>
            <a:r>
              <a:rPr dirty="0" sz="1850" spc="-40">
                <a:latin typeface="Times New Roman"/>
                <a:cs typeface="Times New Roman"/>
              </a:rPr>
              <a:t>of </a:t>
            </a:r>
            <a:r>
              <a:rPr dirty="0" sz="1850" spc="-15">
                <a:latin typeface="Times New Roman"/>
                <a:cs typeface="Times New Roman"/>
              </a:rPr>
              <a:t>its </a:t>
            </a:r>
            <a:r>
              <a:rPr dirty="0" sz="1850" spc="40">
                <a:latin typeface="Times New Roman"/>
                <a:cs typeface="Times New Roman"/>
              </a:rPr>
              <a:t>powdered </a:t>
            </a:r>
            <a:r>
              <a:rPr dirty="0" sz="1850" spc="20">
                <a:latin typeface="Times New Roman"/>
                <a:cs typeface="Times New Roman"/>
              </a:rPr>
              <a:t>seeds, </a:t>
            </a:r>
            <a:r>
              <a:rPr dirty="0" sz="1850" spc="30">
                <a:latin typeface="Times New Roman"/>
                <a:cs typeface="Times New Roman"/>
              </a:rPr>
              <a:t>coriander </a:t>
            </a:r>
            <a:r>
              <a:rPr dirty="0" sz="1850" spc="55">
                <a:latin typeface="Times New Roman"/>
                <a:cs typeface="Times New Roman"/>
              </a:rPr>
              <a:t>and </a:t>
            </a:r>
            <a:r>
              <a:rPr dirty="0" sz="1850">
                <a:latin typeface="Times New Roman"/>
                <a:cs typeface="Times New Roman"/>
              </a:rPr>
              <a:t>rhizome </a:t>
            </a:r>
            <a:r>
              <a:rPr dirty="0" sz="1850" spc="-40">
                <a:latin typeface="Times New Roman"/>
                <a:cs typeface="Times New Roman"/>
              </a:rPr>
              <a:t>of </a:t>
            </a:r>
            <a:r>
              <a:rPr dirty="0" sz="1850" spc="20">
                <a:latin typeface="Times New Roman"/>
                <a:cs typeface="Times New Roman"/>
              </a:rPr>
              <a:t>Musa </a:t>
            </a:r>
            <a:r>
              <a:rPr dirty="0" sz="1850" spc="30">
                <a:latin typeface="Times New Roman"/>
                <a:cs typeface="Times New Roman"/>
              </a:rPr>
              <a:t>paradisiaca </a:t>
            </a:r>
            <a:r>
              <a:rPr dirty="0" sz="1850" spc="-5">
                <a:latin typeface="Times New Roman"/>
                <a:cs typeface="Times New Roman"/>
              </a:rPr>
              <a:t>given </a:t>
            </a:r>
            <a:r>
              <a:rPr dirty="0" sz="1850" spc="-10">
                <a:latin typeface="Times New Roman"/>
                <a:cs typeface="Times New Roman"/>
              </a:rPr>
              <a:t>with </a:t>
            </a:r>
            <a:r>
              <a:rPr dirty="0" sz="1850" spc="-25">
                <a:latin typeface="Times New Roman"/>
                <a:cs typeface="Times New Roman"/>
              </a:rPr>
              <a:t>milk </a:t>
            </a:r>
            <a:r>
              <a:rPr dirty="0" sz="1850" spc="-40">
                <a:latin typeface="Times New Roman"/>
                <a:cs typeface="Times New Roman"/>
              </a:rPr>
              <a:t>for  </a:t>
            </a:r>
            <a:r>
              <a:rPr dirty="0" sz="1850" spc="20">
                <a:latin typeface="Times New Roman"/>
                <a:cs typeface="Times New Roman"/>
              </a:rPr>
              <a:t>overcoming </a:t>
            </a:r>
            <a:r>
              <a:rPr dirty="0" sz="1850" spc="35">
                <a:latin typeface="Times New Roman"/>
                <a:cs typeface="Times New Roman"/>
              </a:rPr>
              <a:t>diseases </a:t>
            </a:r>
            <a:r>
              <a:rPr dirty="0" sz="1850" spc="-10">
                <a:latin typeface="Times New Roman"/>
                <a:cs typeface="Times New Roman"/>
              </a:rPr>
              <a:t>during</a:t>
            </a:r>
            <a:r>
              <a:rPr dirty="0" sz="1850" spc="295">
                <a:latin typeface="Times New Roman"/>
                <a:cs typeface="Times New Roman"/>
              </a:rPr>
              <a:t> </a:t>
            </a:r>
            <a:r>
              <a:rPr dirty="0" sz="1850" spc="5">
                <a:latin typeface="Times New Roman"/>
                <a:cs typeface="Times New Roman"/>
              </a:rPr>
              <a:t>pregnancy.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775" y="659828"/>
            <a:ext cx="10414000" cy="3338829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93675" marR="290195" indent="-180975">
              <a:lnSpc>
                <a:spcPct val="90800"/>
              </a:lnSpc>
              <a:spcBef>
                <a:spcPts val="365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93675" algn="l"/>
              </a:tabLst>
            </a:pPr>
            <a:r>
              <a:rPr dirty="0" u="heavy" sz="2400" spc="35" b="1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Active </a:t>
            </a:r>
            <a:r>
              <a:rPr dirty="0" u="heavy" sz="2400" spc="50" b="1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Constituents</a:t>
            </a:r>
            <a:r>
              <a:rPr dirty="0" u="heavy" sz="2400" spc="50" b="1"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2400" spc="-180"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:</a:t>
            </a:r>
            <a:r>
              <a:rPr dirty="0" sz="2400" spc="-180">
                <a:latin typeface="Trebuchet MS"/>
                <a:cs typeface="Trebuchet MS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Found </a:t>
            </a:r>
            <a:r>
              <a:rPr dirty="0" sz="2000" spc="55">
                <a:latin typeface="Times New Roman"/>
                <a:cs typeface="Times New Roman"/>
              </a:rPr>
              <a:t>to </a:t>
            </a:r>
            <a:r>
              <a:rPr dirty="0" sz="2000" spc="30">
                <a:latin typeface="Times New Roman"/>
                <a:cs typeface="Times New Roman"/>
              </a:rPr>
              <a:t>contain </a:t>
            </a:r>
            <a:r>
              <a:rPr dirty="0" sz="2000" spc="10">
                <a:latin typeface="Times New Roman"/>
                <a:cs typeface="Times New Roman"/>
              </a:rPr>
              <a:t>saponins, </a:t>
            </a:r>
            <a:r>
              <a:rPr dirty="0" sz="2000" spc="-10">
                <a:latin typeface="Times New Roman"/>
                <a:cs typeface="Times New Roman"/>
              </a:rPr>
              <a:t>glycosides, </a:t>
            </a:r>
            <a:r>
              <a:rPr dirty="0" sz="2000" spc="-25">
                <a:latin typeface="Times New Roman"/>
                <a:cs typeface="Times New Roman"/>
              </a:rPr>
              <a:t>flavonoids, </a:t>
            </a:r>
            <a:r>
              <a:rPr dirty="0" sz="2000" spc="-20">
                <a:latin typeface="Times New Roman"/>
                <a:cs typeface="Times New Roman"/>
              </a:rPr>
              <a:t>alkaloids, </a:t>
            </a:r>
            <a:r>
              <a:rPr dirty="0" sz="2000" spc="60">
                <a:latin typeface="Times New Roman"/>
                <a:cs typeface="Times New Roman"/>
              </a:rPr>
              <a:t>and  </a:t>
            </a:r>
            <a:r>
              <a:rPr dirty="0" sz="2000" spc="15">
                <a:latin typeface="Times New Roman"/>
                <a:cs typeface="Times New Roman"/>
              </a:rPr>
              <a:t>tanning</a:t>
            </a:r>
            <a:r>
              <a:rPr dirty="0" sz="2000" spc="-10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The </a:t>
            </a:r>
            <a:r>
              <a:rPr dirty="0" sz="2000" spc="25">
                <a:latin typeface="Times New Roman"/>
                <a:cs typeface="Times New Roman"/>
              </a:rPr>
              <a:t>saponins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of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neotigogenin,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tigogenin,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gitogenin,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 spc="25">
                <a:latin typeface="Times New Roman"/>
                <a:cs typeface="Times New Roman"/>
              </a:rPr>
              <a:t>neohecogenin,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hecogenin,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diosgenin,  </a:t>
            </a:r>
            <a:r>
              <a:rPr dirty="0" sz="2000" spc="15">
                <a:latin typeface="Times New Roman"/>
                <a:cs typeface="Times New Roman"/>
              </a:rPr>
              <a:t>ruscogenin, </a:t>
            </a:r>
            <a:r>
              <a:rPr dirty="0" sz="2000" spc="30">
                <a:latin typeface="Times New Roman"/>
                <a:cs typeface="Times New Roman"/>
              </a:rPr>
              <a:t>sarsasapogenin, </a:t>
            </a:r>
            <a:r>
              <a:rPr dirty="0" sz="2000" spc="60">
                <a:latin typeface="Times New Roman"/>
                <a:cs typeface="Times New Roman"/>
              </a:rPr>
              <a:t>and </a:t>
            </a:r>
            <a:r>
              <a:rPr dirty="0" sz="2000" spc="5">
                <a:latin typeface="Times New Roman"/>
                <a:cs typeface="Times New Roman"/>
              </a:rPr>
              <a:t>chlorogenin </a:t>
            </a:r>
            <a:r>
              <a:rPr dirty="0" sz="2000" spc="-15">
                <a:latin typeface="Times New Roman"/>
                <a:cs typeface="Times New Roman"/>
              </a:rPr>
              <a:t>(plant), </a:t>
            </a:r>
            <a:r>
              <a:rPr dirty="0" sz="2000" spc="35">
                <a:latin typeface="Times New Roman"/>
                <a:cs typeface="Times New Roman"/>
              </a:rPr>
              <a:t>campesterol, </a:t>
            </a:r>
            <a:r>
              <a:rPr dirty="0" sz="2000" spc="10">
                <a:latin typeface="Times New Roman"/>
                <a:cs typeface="Times New Roman"/>
              </a:rPr>
              <a:t>stigmasterol, </a:t>
            </a:r>
            <a:r>
              <a:rPr dirty="0" sz="2000" spc="-10">
                <a:latin typeface="Times New Roman"/>
                <a:cs typeface="Times New Roman"/>
              </a:rPr>
              <a:t>tigogenin,  </a:t>
            </a:r>
            <a:r>
              <a:rPr dirty="0" sz="2000" spc="10">
                <a:latin typeface="Times New Roman"/>
                <a:cs typeface="Times New Roman"/>
              </a:rPr>
              <a:t>neotigogenin </a:t>
            </a:r>
            <a:r>
              <a:rPr dirty="0" sz="2000" spc="60">
                <a:latin typeface="Times New Roman"/>
                <a:cs typeface="Times New Roman"/>
              </a:rPr>
              <a:t>and </a:t>
            </a:r>
            <a:r>
              <a:rPr dirty="0" sz="2000" spc="15">
                <a:latin typeface="Times New Roman"/>
                <a:cs typeface="Times New Roman"/>
              </a:rPr>
              <a:t>â-sitosterol</a:t>
            </a:r>
            <a:r>
              <a:rPr dirty="0" sz="2000" spc="-310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(root).</a:t>
            </a:r>
            <a:endParaRPr sz="2000">
              <a:latin typeface="Times New Roman"/>
              <a:cs typeface="Times New Roman"/>
            </a:endParaRPr>
          </a:p>
          <a:p>
            <a:pPr marL="193675" indent="-180975">
              <a:lnSpc>
                <a:spcPct val="100000"/>
              </a:lnSpc>
              <a:spcBef>
                <a:spcPts val="880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93675" algn="l"/>
              </a:tabLst>
            </a:pPr>
            <a:r>
              <a:rPr dirty="0" u="heavy" sz="2400" spc="-20">
                <a:solidFill>
                  <a:srgbClr val="EE8B6A"/>
                </a:solidFill>
                <a:uFill>
                  <a:solidFill>
                    <a:srgbClr val="EE8B6A"/>
                  </a:solidFill>
                </a:uFill>
                <a:latin typeface="Times New Roman"/>
                <a:cs typeface="Times New Roman"/>
              </a:rPr>
              <a:t>Biological</a:t>
            </a:r>
            <a:r>
              <a:rPr dirty="0" u="heavy" sz="2400" spc="-235">
                <a:solidFill>
                  <a:srgbClr val="EE8B6A"/>
                </a:solidFill>
                <a:uFill>
                  <a:solidFill>
                    <a:srgbClr val="EE8B6A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 spc="-30">
                <a:solidFill>
                  <a:srgbClr val="EE8B6A"/>
                </a:solidFill>
                <a:uFill>
                  <a:solidFill>
                    <a:srgbClr val="EE8B6A"/>
                  </a:solidFill>
                </a:uFill>
                <a:latin typeface="Times New Roman"/>
                <a:cs typeface="Times New Roman"/>
              </a:rPr>
              <a:t>Activity</a:t>
            </a:r>
            <a:r>
              <a:rPr dirty="0" sz="2400" spc="-30">
                <a:latin typeface="Times New Roman"/>
                <a:cs typeface="Times New Roman"/>
              </a:rPr>
              <a:t>:</a:t>
            </a:r>
            <a:r>
              <a:rPr dirty="0" sz="2400" spc="-2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Antimicrobial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anticancer</a:t>
            </a:r>
            <a:r>
              <a:rPr dirty="0" sz="2000" spc="-195">
                <a:latin typeface="Times New Roman"/>
                <a:cs typeface="Times New Roman"/>
              </a:rPr>
              <a:t> </a:t>
            </a:r>
            <a:r>
              <a:rPr dirty="0" sz="2000" spc="25">
                <a:latin typeface="Times New Roman"/>
                <a:cs typeface="Times New Roman"/>
              </a:rPr>
              <a:t>properties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have</a:t>
            </a:r>
            <a:r>
              <a:rPr dirty="0" sz="2000" spc="30">
                <a:latin typeface="Times New Roman"/>
                <a:cs typeface="Times New Roman"/>
              </a:rPr>
              <a:t> </a:t>
            </a:r>
            <a:r>
              <a:rPr dirty="0" sz="2000" spc="40">
                <a:latin typeface="Times New Roman"/>
                <a:cs typeface="Times New Roman"/>
              </a:rPr>
              <a:t>been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found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to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25">
                <a:latin typeface="Times New Roman"/>
                <a:cs typeface="Times New Roman"/>
              </a:rPr>
              <a:t>be </a:t>
            </a:r>
            <a:r>
              <a:rPr dirty="0" sz="2000" spc="-15">
                <a:latin typeface="Times New Roman"/>
                <a:cs typeface="Times New Roman"/>
              </a:rPr>
              <a:t>positive.</a:t>
            </a:r>
            <a:endParaRPr sz="2000">
              <a:latin typeface="Times New Roman"/>
              <a:cs typeface="Times New Roman"/>
            </a:endParaRPr>
          </a:p>
          <a:p>
            <a:pPr marL="193675" marR="5080" indent="-180975">
              <a:lnSpc>
                <a:spcPct val="90900"/>
              </a:lnSpc>
              <a:spcBef>
                <a:spcPts val="1205"/>
              </a:spcBef>
              <a:buClr>
                <a:srgbClr val="9E3611"/>
              </a:buClr>
              <a:buSzPct val="61818"/>
              <a:buFont typeface="Wingdings"/>
              <a:buChar char=""/>
              <a:tabLst>
                <a:tab pos="259715" algn="l"/>
                <a:tab pos="260350" algn="l"/>
              </a:tabLst>
            </a:pPr>
            <a:r>
              <a:rPr dirty="0"/>
              <a:t>	</a:t>
            </a:r>
            <a:r>
              <a:rPr dirty="0" u="heavy" sz="2750" spc="50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imes New Roman"/>
                <a:cs typeface="Times New Roman"/>
              </a:rPr>
              <a:t>Major </a:t>
            </a:r>
            <a:r>
              <a:rPr dirty="0" u="heavy" sz="2750" spc="20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imes New Roman"/>
                <a:cs typeface="Times New Roman"/>
              </a:rPr>
              <a:t>Ayurvedic </a:t>
            </a:r>
            <a:r>
              <a:rPr dirty="0" u="heavy" sz="2750" spc="40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imes New Roman"/>
                <a:cs typeface="Times New Roman"/>
              </a:rPr>
              <a:t>Formulations</a:t>
            </a:r>
            <a:r>
              <a:rPr dirty="0" sz="2750" spc="40">
                <a:latin typeface="Times New Roman"/>
                <a:cs typeface="Times New Roman"/>
              </a:rPr>
              <a:t>: </a:t>
            </a:r>
            <a:r>
              <a:rPr dirty="0" sz="2000" spc="5">
                <a:latin typeface="Times New Roman"/>
                <a:cs typeface="Times New Roman"/>
              </a:rPr>
              <a:t>Goksburadi </a:t>
            </a:r>
            <a:r>
              <a:rPr dirty="0" sz="2000" spc="-45">
                <a:latin typeface="Times New Roman"/>
                <a:cs typeface="Times New Roman"/>
              </a:rPr>
              <a:t>Guggul, </a:t>
            </a:r>
            <a:r>
              <a:rPr dirty="0" sz="2000" spc="5">
                <a:latin typeface="Times New Roman"/>
                <a:cs typeface="Times New Roman"/>
              </a:rPr>
              <a:t>Bonnisan, </a:t>
            </a:r>
            <a:r>
              <a:rPr dirty="0" sz="2000" spc="-15">
                <a:latin typeface="Times New Roman"/>
                <a:cs typeface="Times New Roman"/>
              </a:rPr>
              <a:t>Confido, </a:t>
            </a:r>
            <a:r>
              <a:rPr dirty="0" sz="2000" spc="10">
                <a:latin typeface="Times New Roman"/>
                <a:cs typeface="Times New Roman"/>
              </a:rPr>
              <a:t>Diabecon,  </a:t>
            </a:r>
            <a:r>
              <a:rPr dirty="0" sz="2000" spc="-15">
                <a:latin typeface="Times New Roman"/>
                <a:cs typeface="Times New Roman"/>
              </a:rPr>
              <a:t>Geriforte, </a:t>
            </a:r>
            <a:r>
              <a:rPr dirty="0" sz="2000">
                <a:latin typeface="Times New Roman"/>
                <a:cs typeface="Times New Roman"/>
              </a:rPr>
              <a:t>Himplasia, Renalka, </a:t>
            </a:r>
            <a:r>
              <a:rPr dirty="0" sz="2000" spc="-5">
                <a:latin typeface="Times New Roman"/>
                <a:cs typeface="Times New Roman"/>
              </a:rPr>
              <a:t>Rumalaya, </a:t>
            </a:r>
            <a:r>
              <a:rPr dirty="0" sz="2000" spc="5">
                <a:latin typeface="Times New Roman"/>
                <a:cs typeface="Times New Roman"/>
              </a:rPr>
              <a:t>Rumalaya </a:t>
            </a:r>
            <a:r>
              <a:rPr dirty="0" sz="2000" spc="-20">
                <a:latin typeface="Times New Roman"/>
                <a:cs typeface="Times New Roman"/>
              </a:rPr>
              <a:t>forte, </a:t>
            </a:r>
            <a:r>
              <a:rPr dirty="0" sz="2000" spc="30">
                <a:latin typeface="Times New Roman"/>
                <a:cs typeface="Times New Roman"/>
              </a:rPr>
              <a:t>Speman, </a:t>
            </a:r>
            <a:r>
              <a:rPr dirty="0" sz="2000" spc="5">
                <a:latin typeface="Times New Roman"/>
                <a:cs typeface="Times New Roman"/>
              </a:rPr>
              <a:t>Tentex </a:t>
            </a:r>
            <a:r>
              <a:rPr dirty="0" sz="2000" spc="-25">
                <a:latin typeface="Times New Roman"/>
                <a:cs typeface="Times New Roman"/>
              </a:rPr>
              <a:t>Royal, </a:t>
            </a:r>
            <a:r>
              <a:rPr dirty="0" sz="2000" spc="-10">
                <a:latin typeface="Times New Roman"/>
                <a:cs typeface="Times New Roman"/>
              </a:rPr>
              <a:t>Digyton.  </a:t>
            </a:r>
            <a:r>
              <a:rPr dirty="0" sz="2000" spc="-15">
                <a:latin typeface="Times New Roman"/>
                <a:cs typeface="Times New Roman"/>
              </a:rPr>
              <a:t>Geriforte,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Dasamularista,</a:t>
            </a:r>
            <a:r>
              <a:rPr dirty="0" sz="2000" spc="-15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Brhatyadi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kashaya,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30">
                <a:latin typeface="Times New Roman"/>
                <a:cs typeface="Times New Roman"/>
              </a:rPr>
              <a:t>Himasagara</a:t>
            </a:r>
            <a:r>
              <a:rPr dirty="0" sz="2000" spc="-185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taila,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20">
                <a:latin typeface="Times New Roman"/>
                <a:cs typeface="Times New Roman"/>
              </a:rPr>
              <a:t>Vastyamayantaka</a:t>
            </a:r>
            <a:r>
              <a:rPr dirty="0" sz="2000" spc="-2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ghrta,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Gokshuradi  </a:t>
            </a:r>
            <a:r>
              <a:rPr dirty="0" sz="2000" spc="5">
                <a:latin typeface="Times New Roman"/>
                <a:cs typeface="Times New Roman"/>
              </a:rPr>
              <a:t>kvatha, </a:t>
            </a:r>
            <a:r>
              <a:rPr dirty="0" sz="2000">
                <a:latin typeface="Times New Roman"/>
                <a:cs typeface="Times New Roman"/>
              </a:rPr>
              <a:t>Gokshuradi </a:t>
            </a:r>
            <a:r>
              <a:rPr dirty="0" sz="2000" spc="-45">
                <a:latin typeface="Times New Roman"/>
                <a:cs typeface="Times New Roman"/>
              </a:rPr>
              <a:t>guggulu, </a:t>
            </a:r>
            <a:r>
              <a:rPr dirty="0" sz="2000">
                <a:latin typeface="Times New Roman"/>
                <a:cs typeface="Times New Roman"/>
              </a:rPr>
              <a:t>Gokshuradi avaleha, Gokshuradi </a:t>
            </a:r>
            <a:r>
              <a:rPr dirty="0" sz="2000" spc="10">
                <a:latin typeface="Times New Roman"/>
                <a:cs typeface="Times New Roman"/>
              </a:rPr>
              <a:t>churna, Sahacaraditaila, </a:t>
            </a:r>
            <a:r>
              <a:rPr dirty="0" sz="2000" spc="25">
                <a:latin typeface="Times New Roman"/>
                <a:cs typeface="Times New Roman"/>
              </a:rPr>
              <a:t>Dasamula  </a:t>
            </a:r>
            <a:r>
              <a:rPr dirty="0" sz="2000" spc="5">
                <a:latin typeface="Times New Roman"/>
                <a:cs typeface="Times New Roman"/>
              </a:rPr>
              <a:t>kvatha, </a:t>
            </a:r>
            <a:r>
              <a:rPr dirty="0" sz="2000" spc="25">
                <a:latin typeface="Times New Roman"/>
                <a:cs typeface="Times New Roman"/>
              </a:rPr>
              <a:t>Dasamula</a:t>
            </a:r>
            <a:r>
              <a:rPr dirty="0" sz="2000" spc="-38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churna, </a:t>
            </a:r>
            <a:r>
              <a:rPr dirty="0" sz="2000" spc="15">
                <a:latin typeface="Times New Roman"/>
                <a:cs typeface="Times New Roman"/>
              </a:rPr>
              <a:t>Draksadi </a:t>
            </a:r>
            <a:r>
              <a:rPr dirty="0" sz="2000" spc="10">
                <a:latin typeface="Times New Roman"/>
                <a:cs typeface="Times New Roman"/>
              </a:rPr>
              <a:t>churna, </a:t>
            </a:r>
            <a:r>
              <a:rPr dirty="0" sz="2000" spc="-10">
                <a:latin typeface="Times New Roman"/>
                <a:cs typeface="Times New Roman"/>
              </a:rPr>
              <a:t>Abhayarista,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9350" y="802576"/>
            <a:ext cx="463867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5400" spc="-830" b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rebuchet MS"/>
                <a:cs typeface="Trebuchet MS"/>
              </a:rPr>
              <a:t>PONGAMIA</a:t>
            </a:r>
            <a:r>
              <a:rPr dirty="0" u="heavy" sz="5400" spc="-695" b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5400" spc="-750" b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rebuchet MS"/>
                <a:cs typeface="Trebuchet MS"/>
              </a:rPr>
              <a:t>PINNATA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7365" y="1770697"/>
            <a:ext cx="9164320" cy="4195445"/>
          </a:xfrm>
          <a:prstGeom prst="rect">
            <a:avLst/>
          </a:prstGeom>
        </p:spPr>
        <p:txBody>
          <a:bodyPr wrap="square" lIns="0" tIns="147320" rIns="0" bIns="0" rtlCol="0" vert="horz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1160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  <a:tab pos="1308735" algn="l"/>
              </a:tabLst>
            </a:pPr>
            <a:r>
              <a:rPr dirty="0" sz="1550" spc="75" b="1">
                <a:solidFill>
                  <a:srgbClr val="DF6C5D"/>
                </a:solidFill>
                <a:latin typeface="Trebuchet MS"/>
                <a:cs typeface="Trebuchet MS"/>
              </a:rPr>
              <a:t>Synonyms	</a:t>
            </a:r>
            <a:r>
              <a:rPr dirty="0" sz="1550" spc="100" b="1">
                <a:solidFill>
                  <a:srgbClr val="DF6C5D"/>
                </a:solidFill>
                <a:latin typeface="Trebuchet MS"/>
                <a:cs typeface="Trebuchet MS"/>
              </a:rPr>
              <a:t>Pongamia </a:t>
            </a:r>
            <a:r>
              <a:rPr dirty="0" sz="1550" spc="65" b="1">
                <a:solidFill>
                  <a:srgbClr val="DF6C5D"/>
                </a:solidFill>
                <a:latin typeface="Trebuchet MS"/>
                <a:cs typeface="Trebuchet MS"/>
              </a:rPr>
              <a:t>glabra, </a:t>
            </a:r>
            <a:r>
              <a:rPr dirty="0" sz="1550" spc="105" b="1">
                <a:solidFill>
                  <a:srgbClr val="DF6C5D"/>
                </a:solidFill>
                <a:latin typeface="Trebuchet MS"/>
                <a:cs typeface="Trebuchet MS"/>
              </a:rPr>
              <a:t>Derris</a:t>
            </a:r>
            <a:r>
              <a:rPr dirty="0" sz="1550" spc="185" b="1">
                <a:solidFill>
                  <a:srgbClr val="DF6C5D"/>
                </a:solidFill>
                <a:latin typeface="Trebuchet MS"/>
                <a:cs typeface="Trebuchet MS"/>
              </a:rPr>
              <a:t> </a:t>
            </a:r>
            <a:r>
              <a:rPr dirty="0" sz="1550" spc="70" b="1">
                <a:solidFill>
                  <a:srgbClr val="DF6C5D"/>
                </a:solidFill>
                <a:latin typeface="Trebuchet MS"/>
                <a:cs typeface="Trebuchet MS"/>
              </a:rPr>
              <a:t>indica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70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90" b="1">
                <a:solidFill>
                  <a:srgbClr val="DF6C5D"/>
                </a:solidFill>
                <a:latin typeface="Trebuchet MS"/>
                <a:cs typeface="Trebuchet MS"/>
              </a:rPr>
              <a:t>Family </a:t>
            </a:r>
            <a:r>
              <a:rPr dirty="0" sz="1550" spc="-15" b="1">
                <a:solidFill>
                  <a:srgbClr val="DF6C5D"/>
                </a:solidFill>
                <a:latin typeface="Trebuchet MS"/>
                <a:cs typeface="Trebuchet MS"/>
              </a:rPr>
              <a:t>:</a:t>
            </a:r>
            <a:r>
              <a:rPr dirty="0" sz="1550" spc="-280" b="1">
                <a:solidFill>
                  <a:srgbClr val="DF6C5D"/>
                </a:solidFill>
                <a:latin typeface="Trebuchet MS"/>
                <a:cs typeface="Trebuchet MS"/>
              </a:rPr>
              <a:t> </a:t>
            </a:r>
            <a:r>
              <a:rPr dirty="0" sz="1550" spc="50" b="1">
                <a:solidFill>
                  <a:srgbClr val="DF6C5D"/>
                </a:solidFill>
                <a:latin typeface="Trebuchet MS"/>
                <a:cs typeface="Trebuchet MS"/>
              </a:rPr>
              <a:t>Fabaceae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70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105" b="1">
                <a:solidFill>
                  <a:srgbClr val="DF6C5D"/>
                </a:solidFill>
                <a:latin typeface="Trebuchet MS"/>
                <a:cs typeface="Trebuchet MS"/>
              </a:rPr>
              <a:t>English </a:t>
            </a:r>
            <a:r>
              <a:rPr dirty="0" sz="1550" spc="170" b="1">
                <a:solidFill>
                  <a:srgbClr val="DF6C5D"/>
                </a:solidFill>
                <a:latin typeface="Trebuchet MS"/>
                <a:cs typeface="Trebuchet MS"/>
              </a:rPr>
              <a:t>&amp; </a:t>
            </a:r>
            <a:r>
              <a:rPr dirty="0" sz="1550" spc="80" b="1">
                <a:solidFill>
                  <a:srgbClr val="DF6C5D"/>
                </a:solidFill>
                <a:latin typeface="Trebuchet MS"/>
                <a:cs typeface="Trebuchet MS"/>
              </a:rPr>
              <a:t>Indian </a:t>
            </a:r>
            <a:r>
              <a:rPr dirty="0" sz="1550" spc="100" b="1">
                <a:solidFill>
                  <a:srgbClr val="DF6C5D"/>
                </a:solidFill>
                <a:latin typeface="Trebuchet MS"/>
                <a:cs typeface="Trebuchet MS"/>
              </a:rPr>
              <a:t>Names:Hongay </a:t>
            </a:r>
            <a:r>
              <a:rPr dirty="0" sz="1550" spc="55" b="1">
                <a:solidFill>
                  <a:srgbClr val="DF6C5D"/>
                </a:solidFill>
                <a:latin typeface="Trebuchet MS"/>
                <a:cs typeface="Trebuchet MS"/>
              </a:rPr>
              <a:t>oil </a:t>
            </a:r>
            <a:r>
              <a:rPr dirty="0" sz="1550" spc="-20" b="1">
                <a:solidFill>
                  <a:srgbClr val="DF6C5D"/>
                </a:solidFill>
                <a:latin typeface="Trebuchet MS"/>
                <a:cs typeface="Trebuchet MS"/>
              </a:rPr>
              <a:t>tree, </a:t>
            </a:r>
            <a:r>
              <a:rPr dirty="0" sz="1550" spc="80" b="1">
                <a:solidFill>
                  <a:srgbClr val="DF6C5D"/>
                </a:solidFill>
                <a:latin typeface="Trebuchet MS"/>
                <a:cs typeface="Trebuchet MS"/>
              </a:rPr>
              <a:t>Indian </a:t>
            </a:r>
            <a:r>
              <a:rPr dirty="0" sz="1550" spc="50" b="1">
                <a:solidFill>
                  <a:srgbClr val="DF6C5D"/>
                </a:solidFill>
                <a:latin typeface="Trebuchet MS"/>
                <a:cs typeface="Trebuchet MS"/>
              </a:rPr>
              <a:t>beech </a:t>
            </a:r>
            <a:r>
              <a:rPr dirty="0" sz="1550" spc="-20" b="1">
                <a:solidFill>
                  <a:srgbClr val="DF6C5D"/>
                </a:solidFill>
                <a:latin typeface="Trebuchet MS"/>
                <a:cs typeface="Trebuchet MS"/>
              </a:rPr>
              <a:t>tree, </a:t>
            </a:r>
            <a:r>
              <a:rPr dirty="0" sz="1550" spc="105" b="1">
                <a:solidFill>
                  <a:srgbClr val="DF6C5D"/>
                </a:solidFill>
                <a:latin typeface="Trebuchet MS"/>
                <a:cs typeface="Trebuchet MS"/>
              </a:rPr>
              <a:t>Pongam </a:t>
            </a:r>
            <a:r>
              <a:rPr dirty="0" sz="1550" spc="55" b="1">
                <a:solidFill>
                  <a:srgbClr val="DF6C5D"/>
                </a:solidFill>
                <a:latin typeface="Trebuchet MS"/>
                <a:cs typeface="Trebuchet MS"/>
              </a:rPr>
              <a:t>oil</a:t>
            </a:r>
            <a:r>
              <a:rPr dirty="0" sz="1550" spc="-204" b="1">
                <a:solidFill>
                  <a:srgbClr val="DF6C5D"/>
                </a:solidFill>
                <a:latin typeface="Trebuchet MS"/>
                <a:cs typeface="Trebuchet MS"/>
              </a:rPr>
              <a:t> </a:t>
            </a:r>
            <a:r>
              <a:rPr dirty="0" sz="1550" spc="-20" b="1">
                <a:solidFill>
                  <a:srgbClr val="DF6C5D"/>
                </a:solidFill>
                <a:latin typeface="Trebuchet MS"/>
                <a:cs typeface="Trebuchet MS"/>
              </a:rPr>
              <a:t>tree;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65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60" b="1">
                <a:solidFill>
                  <a:srgbClr val="DF6C5D"/>
                </a:solidFill>
                <a:latin typeface="Trebuchet MS"/>
                <a:cs typeface="Trebuchet MS"/>
              </a:rPr>
              <a:t>Sanskrit:Karanja, </a:t>
            </a:r>
            <a:r>
              <a:rPr dirty="0" sz="1550" spc="55" b="1">
                <a:solidFill>
                  <a:srgbClr val="DF6C5D"/>
                </a:solidFill>
                <a:latin typeface="Trebuchet MS"/>
                <a:cs typeface="Trebuchet MS"/>
              </a:rPr>
              <a:t>Karanjah,</a:t>
            </a:r>
            <a:r>
              <a:rPr dirty="0" sz="1550" spc="-95" b="1">
                <a:solidFill>
                  <a:srgbClr val="DF6C5D"/>
                </a:solidFill>
                <a:latin typeface="Trebuchet MS"/>
                <a:cs typeface="Trebuchet MS"/>
              </a:rPr>
              <a:t> </a:t>
            </a:r>
            <a:r>
              <a:rPr dirty="0" sz="1550" spc="65" b="1">
                <a:solidFill>
                  <a:srgbClr val="DF6C5D"/>
                </a:solidFill>
                <a:latin typeface="Trebuchet MS"/>
                <a:cs typeface="Trebuchet MS"/>
              </a:rPr>
              <a:t>Ghratakaranja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70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80" b="1">
                <a:solidFill>
                  <a:srgbClr val="DF6C5D"/>
                </a:solidFill>
                <a:latin typeface="Trebuchet MS"/>
                <a:cs typeface="Trebuchet MS"/>
              </a:rPr>
              <a:t>Hindi </a:t>
            </a:r>
            <a:r>
              <a:rPr dirty="0" sz="1550" spc="45" b="1">
                <a:solidFill>
                  <a:srgbClr val="DF6C5D"/>
                </a:solidFill>
                <a:latin typeface="Trebuchet MS"/>
                <a:cs typeface="Trebuchet MS"/>
              </a:rPr>
              <a:t>:Karanja, </a:t>
            </a:r>
            <a:r>
              <a:rPr dirty="0" sz="1550" spc="55" b="1">
                <a:solidFill>
                  <a:srgbClr val="DF6C5D"/>
                </a:solidFill>
                <a:latin typeface="Trebuchet MS"/>
                <a:cs typeface="Trebuchet MS"/>
              </a:rPr>
              <a:t>Dhithouri;Honge,</a:t>
            </a:r>
            <a:r>
              <a:rPr dirty="0" sz="1550" spc="-204" b="1">
                <a:solidFill>
                  <a:srgbClr val="DF6C5D"/>
                </a:solidFill>
                <a:latin typeface="Trebuchet MS"/>
                <a:cs typeface="Trebuchet MS"/>
              </a:rPr>
              <a:t> </a:t>
            </a:r>
            <a:r>
              <a:rPr dirty="0" sz="1550" spc="90" b="1">
                <a:solidFill>
                  <a:srgbClr val="DF6C5D"/>
                </a:solidFill>
                <a:latin typeface="Trebuchet MS"/>
                <a:cs typeface="Trebuchet MS"/>
              </a:rPr>
              <a:t>Hongemara</a:t>
            </a:r>
            <a:endParaRPr sz="1550">
              <a:latin typeface="Trebuchet MS"/>
              <a:cs typeface="Trebuchet MS"/>
            </a:endParaRPr>
          </a:p>
          <a:p>
            <a:pPr marL="193675" indent="-180975">
              <a:lnSpc>
                <a:spcPct val="100000"/>
              </a:lnSpc>
              <a:spcBef>
                <a:spcPts val="1070"/>
              </a:spcBef>
              <a:buClr>
                <a:srgbClr val="9E3611"/>
              </a:buClr>
              <a:buSzPct val="87096"/>
              <a:buFont typeface="Wingdings"/>
              <a:buChar char=""/>
              <a:tabLst>
                <a:tab pos="193675" algn="l"/>
              </a:tabLst>
            </a:pPr>
            <a:r>
              <a:rPr dirty="0" sz="1550" spc="50" b="1">
                <a:solidFill>
                  <a:srgbClr val="DF6C5D"/>
                </a:solidFill>
                <a:latin typeface="Trebuchet MS"/>
                <a:cs typeface="Trebuchet MS"/>
              </a:rPr>
              <a:t>Distribution: </a:t>
            </a:r>
            <a:r>
              <a:rPr dirty="0" sz="1550" spc="45" b="1">
                <a:solidFill>
                  <a:srgbClr val="DF6C5D"/>
                </a:solidFill>
                <a:latin typeface="Trebuchet MS"/>
                <a:cs typeface="Trebuchet MS"/>
              </a:rPr>
              <a:t>Throughout </a:t>
            </a:r>
            <a:r>
              <a:rPr dirty="0" sz="1550" spc="40" b="1">
                <a:solidFill>
                  <a:srgbClr val="DF6C5D"/>
                </a:solidFill>
                <a:latin typeface="Trebuchet MS"/>
                <a:cs typeface="Trebuchet MS"/>
              </a:rPr>
              <a:t>tropical</a:t>
            </a:r>
            <a:r>
              <a:rPr dirty="0" sz="1550" spc="130" b="1">
                <a:solidFill>
                  <a:srgbClr val="DF6C5D"/>
                </a:solidFill>
                <a:latin typeface="Trebuchet MS"/>
                <a:cs typeface="Trebuchet MS"/>
              </a:rPr>
              <a:t> </a:t>
            </a:r>
            <a:r>
              <a:rPr dirty="0" sz="1550" spc="80" b="1">
                <a:solidFill>
                  <a:srgbClr val="DF6C5D"/>
                </a:solidFill>
                <a:latin typeface="Trebuchet MS"/>
                <a:cs typeface="Trebuchet MS"/>
              </a:rPr>
              <a:t>Asia.</a:t>
            </a:r>
            <a:endParaRPr sz="1550">
              <a:latin typeface="Trebuchet MS"/>
              <a:cs typeface="Trebuchet MS"/>
            </a:endParaRPr>
          </a:p>
          <a:p>
            <a:pPr marL="193675" marR="5080" indent="-180975">
              <a:lnSpc>
                <a:spcPct val="91300"/>
              </a:lnSpc>
              <a:spcBef>
                <a:spcPts val="1145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93675" algn="l"/>
              </a:tabLst>
            </a:pPr>
            <a:r>
              <a:rPr dirty="0" sz="1800" spc="130">
                <a:latin typeface="Trebuchet MS"/>
                <a:cs typeface="Trebuchet MS"/>
              </a:rPr>
              <a:t>.</a:t>
            </a:r>
            <a:r>
              <a:rPr dirty="0" u="heavy" sz="2400" spc="130" b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rebuchet MS"/>
                <a:cs typeface="Trebuchet MS"/>
              </a:rPr>
              <a:t>Morphology</a:t>
            </a:r>
            <a:r>
              <a:rPr dirty="0" sz="2400" spc="130" b="1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dirty="0" sz="1800" spc="-135">
                <a:latin typeface="Trebuchet MS"/>
                <a:cs typeface="Trebuchet MS"/>
              </a:rPr>
              <a:t>: </a:t>
            </a:r>
            <a:r>
              <a:rPr dirty="0" sz="1800" spc="-100">
                <a:latin typeface="Times New Roman"/>
                <a:cs typeface="Times New Roman"/>
              </a:rPr>
              <a:t>A </a:t>
            </a:r>
            <a:r>
              <a:rPr dirty="0" sz="1800" spc="-10">
                <a:latin typeface="Times New Roman"/>
                <a:cs typeface="Times New Roman"/>
              </a:rPr>
              <a:t>medium-sized </a:t>
            </a:r>
            <a:r>
              <a:rPr dirty="0" sz="1800" spc="25">
                <a:latin typeface="Times New Roman"/>
                <a:cs typeface="Times New Roman"/>
              </a:rPr>
              <a:t>tree </a:t>
            </a:r>
            <a:r>
              <a:rPr dirty="0" sz="1800" spc="-40">
                <a:latin typeface="Times New Roman"/>
                <a:cs typeface="Times New Roman"/>
              </a:rPr>
              <a:t>having </a:t>
            </a:r>
            <a:r>
              <a:rPr dirty="0" sz="1800" spc="-10">
                <a:latin typeface="Times New Roman"/>
                <a:cs typeface="Times New Roman"/>
              </a:rPr>
              <a:t>imparipinnate </a:t>
            </a:r>
            <a:r>
              <a:rPr dirty="0" sz="1800" spc="-60">
                <a:latin typeface="Times New Roman"/>
                <a:cs typeface="Times New Roman"/>
              </a:rPr>
              <a:t>elliptic, </a:t>
            </a:r>
            <a:r>
              <a:rPr dirty="0" sz="1800" spc="-25">
                <a:latin typeface="Times New Roman"/>
                <a:cs typeface="Times New Roman"/>
              </a:rPr>
              <a:t>glabrous. </a:t>
            </a:r>
            <a:r>
              <a:rPr dirty="0" sz="1800">
                <a:latin typeface="Times New Roman"/>
                <a:cs typeface="Times New Roman"/>
              </a:rPr>
              <a:t>Flowers </a:t>
            </a:r>
            <a:r>
              <a:rPr dirty="0" sz="1800" spc="-55">
                <a:latin typeface="Times New Roman"/>
                <a:cs typeface="Times New Roman"/>
              </a:rPr>
              <a:t>in  </a:t>
            </a:r>
            <a:r>
              <a:rPr dirty="0" sz="1800" spc="-50">
                <a:latin typeface="Times New Roman"/>
                <a:cs typeface="Times New Roman"/>
              </a:rPr>
              <a:t>axillary </a:t>
            </a:r>
            <a:r>
              <a:rPr dirty="0" sz="1800">
                <a:latin typeface="Times New Roman"/>
                <a:cs typeface="Times New Roman"/>
              </a:rPr>
              <a:t>racemes. </a:t>
            </a:r>
            <a:r>
              <a:rPr dirty="0" sz="1800" spc="-45">
                <a:latin typeface="Times New Roman"/>
                <a:cs typeface="Times New Roman"/>
              </a:rPr>
              <a:t>Calyx </a:t>
            </a:r>
            <a:r>
              <a:rPr dirty="0" sz="1800" spc="-5">
                <a:latin typeface="Times New Roman"/>
                <a:cs typeface="Times New Roman"/>
              </a:rPr>
              <a:t>campanulate, lobes </a:t>
            </a:r>
            <a:r>
              <a:rPr dirty="0" sz="1800" spc="-40">
                <a:latin typeface="Times New Roman"/>
                <a:cs typeface="Times New Roman"/>
              </a:rPr>
              <a:t>5. </a:t>
            </a:r>
            <a:r>
              <a:rPr dirty="0" sz="1800" spc="-10">
                <a:latin typeface="Times New Roman"/>
                <a:cs typeface="Times New Roman"/>
              </a:rPr>
              <a:t>Corolla </a:t>
            </a:r>
            <a:r>
              <a:rPr dirty="0" sz="1800" spc="45">
                <a:latin typeface="Times New Roman"/>
                <a:cs typeface="Times New Roman"/>
              </a:rPr>
              <a:t>purp </a:t>
            </a:r>
            <a:r>
              <a:rPr dirty="0" sz="1800" spc="25">
                <a:latin typeface="Times New Roman"/>
                <a:cs typeface="Times New Roman"/>
              </a:rPr>
              <a:t>nate </a:t>
            </a:r>
            <a:r>
              <a:rPr dirty="0" sz="1800" spc="-35">
                <a:latin typeface="Times New Roman"/>
                <a:cs typeface="Times New Roman"/>
              </a:rPr>
              <a:t>leaves. </a:t>
            </a:r>
            <a:r>
              <a:rPr dirty="0" sz="1800" spc="-20">
                <a:latin typeface="Times New Roman"/>
                <a:cs typeface="Times New Roman"/>
              </a:rPr>
              <a:t>Leaflets </a:t>
            </a:r>
            <a:r>
              <a:rPr dirty="0" sz="1800" spc="35">
                <a:latin typeface="Times New Roman"/>
                <a:cs typeface="Times New Roman"/>
              </a:rPr>
              <a:t>ovate </a:t>
            </a:r>
            <a:r>
              <a:rPr dirty="0" sz="1800" spc="40">
                <a:latin typeface="Times New Roman"/>
                <a:cs typeface="Times New Roman"/>
              </a:rPr>
              <a:t>to </a:t>
            </a:r>
            <a:r>
              <a:rPr dirty="0" sz="1800" spc="55">
                <a:latin typeface="Times New Roman"/>
                <a:cs typeface="Times New Roman"/>
              </a:rPr>
              <a:t>o </a:t>
            </a:r>
            <a:r>
              <a:rPr dirty="0" sz="1800" spc="-40">
                <a:latin typeface="Times New Roman"/>
                <a:cs typeface="Times New Roman"/>
              </a:rPr>
              <a:t>white;  </a:t>
            </a:r>
            <a:r>
              <a:rPr dirty="0" sz="1800" spc="25">
                <a:latin typeface="Times New Roman"/>
                <a:cs typeface="Times New Roman"/>
              </a:rPr>
              <a:t>standard </a:t>
            </a:r>
            <a:r>
              <a:rPr dirty="0" sz="1800" spc="-25">
                <a:latin typeface="Times New Roman"/>
                <a:cs typeface="Times New Roman"/>
              </a:rPr>
              <a:t>auricled. </a:t>
            </a:r>
            <a:r>
              <a:rPr dirty="0" sz="1800" spc="10">
                <a:latin typeface="Times New Roman"/>
                <a:cs typeface="Times New Roman"/>
              </a:rPr>
              <a:t>Stamens </a:t>
            </a:r>
            <a:r>
              <a:rPr dirty="0" sz="1800" spc="-25">
                <a:latin typeface="Times New Roman"/>
                <a:cs typeface="Times New Roman"/>
              </a:rPr>
              <a:t>10, </a:t>
            </a:r>
            <a:r>
              <a:rPr dirty="0" sz="1800" spc="10">
                <a:latin typeface="Times New Roman"/>
                <a:cs typeface="Times New Roman"/>
              </a:rPr>
              <a:t>Pods </a:t>
            </a:r>
            <a:r>
              <a:rPr dirty="0" sz="1800" spc="-40">
                <a:latin typeface="Times New Roman"/>
                <a:cs typeface="Times New Roman"/>
              </a:rPr>
              <a:t>obliquely </a:t>
            </a:r>
            <a:r>
              <a:rPr dirty="0" sz="1800" spc="-20">
                <a:latin typeface="Times New Roman"/>
                <a:cs typeface="Times New Roman"/>
              </a:rPr>
              <a:t>oblong, </a:t>
            </a:r>
            <a:r>
              <a:rPr dirty="0" sz="1800" spc="-5">
                <a:latin typeface="Times New Roman"/>
                <a:cs typeface="Times New Roman"/>
              </a:rPr>
              <a:t>beaked. </a:t>
            </a:r>
            <a:r>
              <a:rPr dirty="0" sz="1800" spc="15">
                <a:latin typeface="Times New Roman"/>
                <a:cs typeface="Times New Roman"/>
              </a:rPr>
              <a:t>Se </a:t>
            </a:r>
            <a:r>
              <a:rPr dirty="0" sz="1800" spc="-20">
                <a:latin typeface="Times New Roman"/>
                <a:cs typeface="Times New Roman"/>
              </a:rPr>
              <a:t>reniform,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brown</a:t>
            </a:r>
            <a:endParaRPr sz="1800">
              <a:latin typeface="Times New Roman"/>
              <a:cs typeface="Times New Roman"/>
            </a:endParaRPr>
          </a:p>
          <a:p>
            <a:pPr marL="193675" indent="-180975">
              <a:lnSpc>
                <a:spcPct val="100000"/>
              </a:lnSpc>
              <a:spcBef>
                <a:spcPts val="919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93675" algn="l"/>
              </a:tabLst>
            </a:pPr>
            <a:r>
              <a:rPr dirty="0" sz="1800">
                <a:latin typeface="Times New Roman"/>
                <a:cs typeface="Times New Roman"/>
              </a:rPr>
              <a:t>.</a:t>
            </a:r>
            <a:r>
              <a:rPr dirty="0" u="heavy" sz="240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Times New Roman"/>
                <a:cs typeface="Times New Roman"/>
              </a:rPr>
              <a:t>Flowering </a:t>
            </a:r>
            <a:r>
              <a:rPr dirty="0" u="heavy" sz="2400" spc="-19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Times New Roman"/>
                <a:cs typeface="Times New Roman"/>
              </a:rPr>
              <a:t>&amp; </a:t>
            </a:r>
            <a:r>
              <a:rPr dirty="0" u="heavy" sz="2400" spc="-5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Times New Roman"/>
                <a:cs typeface="Times New Roman"/>
              </a:rPr>
              <a:t>Fruiting:</a:t>
            </a:r>
            <a:r>
              <a:rPr dirty="0" u="heavy" sz="2400" spc="-285">
                <a:uFill>
                  <a:solidFill>
                    <a:srgbClr val="00AFE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00" spc="-20">
                <a:uFill>
                  <a:solidFill>
                    <a:srgbClr val="00AFEF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sz="1800" spc="-20">
                <a:latin typeface="Times New Roman"/>
                <a:cs typeface="Times New Roman"/>
              </a:rPr>
              <a:t>pril-December</a:t>
            </a:r>
            <a:endParaRPr sz="1800">
              <a:latin typeface="Times New Roman"/>
              <a:cs typeface="Times New Roman"/>
            </a:endParaRPr>
          </a:p>
          <a:p>
            <a:pPr marL="193675" indent="-180975">
              <a:lnSpc>
                <a:spcPct val="100000"/>
              </a:lnSpc>
              <a:spcBef>
                <a:spcPts val="875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93675" algn="l"/>
              </a:tabLst>
            </a:pPr>
            <a:r>
              <a:rPr dirty="0" u="heavy" sz="2400" spc="25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imes New Roman"/>
                <a:cs typeface="Times New Roman"/>
              </a:rPr>
              <a:t>Habitat</a:t>
            </a:r>
            <a:r>
              <a:rPr dirty="0" sz="1800" spc="25">
                <a:latin typeface="Times New Roman"/>
                <a:cs typeface="Times New Roman"/>
              </a:rPr>
              <a:t>: </a:t>
            </a:r>
            <a:r>
              <a:rPr dirty="0" sz="1800" spc="-45">
                <a:latin typeface="Times New Roman"/>
                <a:cs typeface="Times New Roman"/>
              </a:rPr>
              <a:t>Along </a:t>
            </a:r>
            <a:r>
              <a:rPr dirty="0" sz="1800" spc="-25">
                <a:latin typeface="Times New Roman"/>
                <a:cs typeface="Times New Roman"/>
              </a:rPr>
              <a:t>river </a:t>
            </a:r>
            <a:r>
              <a:rPr dirty="0" sz="1800" spc="5">
                <a:latin typeface="Times New Roman"/>
                <a:cs typeface="Times New Roman"/>
              </a:rPr>
              <a:t>banks </a:t>
            </a:r>
            <a:r>
              <a:rPr dirty="0" sz="1800" spc="20">
                <a:latin typeface="Times New Roman"/>
                <a:cs typeface="Times New Roman"/>
              </a:rPr>
              <a:t>and </a:t>
            </a:r>
            <a:r>
              <a:rPr dirty="0" sz="1800" spc="-5">
                <a:latin typeface="Times New Roman"/>
                <a:cs typeface="Times New Roman"/>
              </a:rPr>
              <a:t>often </a:t>
            </a:r>
            <a:r>
              <a:rPr dirty="0" sz="1800" spc="5">
                <a:latin typeface="Times New Roman"/>
                <a:cs typeface="Times New Roman"/>
              </a:rPr>
              <a:t>planted </a:t>
            </a:r>
            <a:r>
              <a:rPr dirty="0" sz="1800" spc="15">
                <a:latin typeface="Times New Roman"/>
                <a:cs typeface="Times New Roman"/>
              </a:rPr>
              <a:t>as </a:t>
            </a:r>
            <a:r>
              <a:rPr dirty="0" sz="1800" spc="5">
                <a:latin typeface="Times New Roman"/>
                <a:cs typeface="Times New Roman"/>
              </a:rPr>
              <a:t>avenue</a:t>
            </a:r>
            <a:r>
              <a:rPr dirty="0" sz="1800" spc="19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tree.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905875" y="0"/>
            <a:ext cx="3286125" cy="2533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48425" y="828675"/>
            <a:ext cx="5419725" cy="5495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7675" y="828675"/>
            <a:ext cx="5572125" cy="5495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969" y="848613"/>
            <a:ext cx="9725660" cy="526605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93675" marR="1971039" indent="-181610">
              <a:lnSpc>
                <a:spcPct val="80000"/>
              </a:lnSpc>
              <a:spcBef>
                <a:spcPts val="965"/>
              </a:spcBef>
              <a:buClr>
                <a:srgbClr val="9E3611"/>
              </a:buClr>
              <a:buSzPct val="81944"/>
              <a:buFont typeface="Wingdings"/>
              <a:buChar char=""/>
              <a:tabLst>
                <a:tab pos="194310" algn="l"/>
              </a:tabLst>
            </a:pPr>
            <a:r>
              <a:rPr dirty="0" u="heavy" sz="3600" spc="130" b="1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Significant </a:t>
            </a:r>
            <a:r>
              <a:rPr dirty="0" u="heavy" sz="3600" spc="215" b="1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Indian</a:t>
            </a:r>
            <a:r>
              <a:rPr dirty="0" u="heavy" sz="3600" spc="-525" b="1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3600" spc="114" b="1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Ethnobotanical </a:t>
            </a:r>
            <a:r>
              <a:rPr dirty="0" u="heavy" sz="3600" spc="114" b="1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3600" spc="140" b="1">
                <a:solidFill>
                  <a:srgbClr val="DF6C5D"/>
                </a:solidFill>
                <a:uFill>
                  <a:solidFill>
                    <a:srgbClr val="DF6C5D"/>
                  </a:solidFill>
                </a:uFill>
                <a:latin typeface="Trebuchet MS"/>
                <a:cs typeface="Trebuchet MS"/>
              </a:rPr>
              <a:t>Practices</a:t>
            </a:r>
            <a:endParaRPr sz="3600">
              <a:latin typeface="Trebuchet MS"/>
              <a:cs typeface="Trebuchet MS"/>
            </a:endParaRPr>
          </a:p>
          <a:p>
            <a:pPr marL="193675" marR="5080" indent="-181610">
              <a:lnSpc>
                <a:spcPct val="81700"/>
              </a:lnSpc>
              <a:spcBef>
                <a:spcPts val="1165"/>
              </a:spcBef>
              <a:buClr>
                <a:srgbClr val="9E3611"/>
              </a:buClr>
              <a:buSzPct val="79166"/>
              <a:buFont typeface="Wingdings"/>
              <a:buChar char=""/>
              <a:tabLst>
                <a:tab pos="194310" algn="l"/>
              </a:tabLst>
            </a:pPr>
            <a:r>
              <a:rPr dirty="0" u="heavy" sz="2400" spc="100" b="1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Trebuchet MS"/>
                <a:cs typeface="Trebuchet MS"/>
              </a:rPr>
              <a:t>Bark</a:t>
            </a:r>
            <a:r>
              <a:rPr dirty="0" sz="2000" spc="100">
                <a:latin typeface="Trebuchet MS"/>
                <a:cs typeface="Trebuchet MS"/>
              </a:rPr>
              <a:t>:</a:t>
            </a:r>
            <a:r>
              <a:rPr dirty="0" sz="2000" spc="-290">
                <a:latin typeface="Trebuchet MS"/>
                <a:cs typeface="Trebuchet MS"/>
              </a:rPr>
              <a:t> </a:t>
            </a:r>
            <a:r>
              <a:rPr dirty="0" sz="2000" spc="20">
                <a:latin typeface="Trebuchet MS"/>
                <a:cs typeface="Trebuchet MS"/>
              </a:rPr>
              <a:t>(i)</a:t>
            </a:r>
            <a:r>
              <a:rPr dirty="0" sz="2000" spc="-75">
                <a:latin typeface="Trebuchet MS"/>
                <a:cs typeface="Trebuchet MS"/>
              </a:rPr>
              <a:t> </a:t>
            </a:r>
            <a:r>
              <a:rPr dirty="0" sz="2000" spc="30">
                <a:latin typeface="Times New Roman"/>
                <a:cs typeface="Times New Roman"/>
              </a:rPr>
              <a:t>Decoction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of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bark</a:t>
            </a:r>
            <a:r>
              <a:rPr dirty="0" sz="2000" spc="35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useful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against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cold,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25">
                <a:latin typeface="Times New Roman"/>
                <a:cs typeface="Times New Roman"/>
              </a:rPr>
              <a:t>headache,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acidity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infection</a:t>
            </a:r>
            <a:r>
              <a:rPr dirty="0" sz="2000" spc="-105">
                <a:latin typeface="Times New Roman"/>
                <a:cs typeface="Times New Roman"/>
              </a:rPr>
              <a:t> </a:t>
            </a:r>
            <a:r>
              <a:rPr dirty="0" sz="2000" spc="-40">
                <a:latin typeface="Times New Roman"/>
                <a:cs typeface="Times New Roman"/>
              </a:rPr>
              <a:t>in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lacrating  </a:t>
            </a:r>
            <a:r>
              <a:rPr dirty="0" sz="2000" spc="15">
                <a:latin typeface="Times New Roman"/>
                <a:cs typeface="Times New Roman"/>
              </a:rPr>
              <a:t>mothers.</a:t>
            </a:r>
            <a:endParaRPr sz="2000">
              <a:latin typeface="Times New Roman"/>
              <a:cs typeface="Times New Roman"/>
            </a:endParaRPr>
          </a:p>
          <a:p>
            <a:pPr marL="193675" indent="-181610">
              <a:lnSpc>
                <a:spcPct val="100000"/>
              </a:lnSpc>
              <a:spcBef>
                <a:spcPts val="755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4310" algn="l"/>
              </a:tabLst>
            </a:pPr>
            <a:r>
              <a:rPr dirty="0" sz="2000" spc="-100">
                <a:latin typeface="Times New Roman"/>
                <a:cs typeface="Times New Roman"/>
              </a:rPr>
              <a:t>(ii)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30">
                <a:latin typeface="Times New Roman"/>
                <a:cs typeface="Times New Roman"/>
              </a:rPr>
              <a:t>Decoction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of </a:t>
            </a:r>
            <a:r>
              <a:rPr dirty="0" sz="2000" spc="10">
                <a:latin typeface="Times New Roman"/>
                <a:cs typeface="Times New Roman"/>
              </a:rPr>
              <a:t>bark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used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as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body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wash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for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curing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skin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diseases</a:t>
            </a:r>
            <a:r>
              <a:rPr dirty="0" sz="2000" spc="-105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25">
                <a:latin typeface="Times New Roman"/>
                <a:cs typeface="Times New Roman"/>
              </a:rPr>
              <a:t>scabies</a:t>
            </a:r>
            <a:endParaRPr sz="2000">
              <a:latin typeface="Times New Roman"/>
              <a:cs typeface="Times New Roman"/>
            </a:endParaRPr>
          </a:p>
          <a:p>
            <a:pPr marL="193675" indent="-181610">
              <a:lnSpc>
                <a:spcPct val="100000"/>
              </a:lnSpc>
              <a:spcBef>
                <a:spcPts val="68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4310" algn="l"/>
              </a:tabLst>
            </a:pPr>
            <a:r>
              <a:rPr dirty="0" sz="2000" spc="-100">
                <a:latin typeface="Times New Roman"/>
                <a:cs typeface="Times New Roman"/>
              </a:rPr>
              <a:t>(iii)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30">
                <a:latin typeface="Times New Roman"/>
                <a:cs typeface="Times New Roman"/>
              </a:rPr>
              <a:t>Decoction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of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bark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used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for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curing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menstrual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digestive</a:t>
            </a:r>
            <a:r>
              <a:rPr dirty="0" sz="2000" spc="-12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disorders.</a:t>
            </a:r>
            <a:endParaRPr sz="2000">
              <a:latin typeface="Times New Roman"/>
              <a:cs typeface="Times New Roman"/>
            </a:endParaRPr>
          </a:p>
          <a:p>
            <a:pPr marL="193675" indent="-181610">
              <a:lnSpc>
                <a:spcPct val="100000"/>
              </a:lnSpc>
              <a:spcBef>
                <a:spcPts val="755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4310" algn="l"/>
              </a:tabLst>
            </a:pPr>
            <a:r>
              <a:rPr dirty="0" sz="2000" spc="-80">
                <a:latin typeface="Times New Roman"/>
                <a:cs typeface="Times New Roman"/>
              </a:rPr>
              <a:t>iv)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Paste</a:t>
            </a:r>
            <a:r>
              <a:rPr dirty="0" sz="2000" spc="-50">
                <a:latin typeface="Times New Roman"/>
                <a:cs typeface="Times New Roman"/>
              </a:rPr>
              <a:t> of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bark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applied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externally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as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an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antidote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for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30">
                <a:latin typeface="Times New Roman"/>
                <a:cs typeface="Times New Roman"/>
              </a:rPr>
              <a:t>snake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35">
                <a:latin typeface="Times New Roman"/>
                <a:cs typeface="Times New Roman"/>
              </a:rPr>
              <a:t>bite.</a:t>
            </a:r>
            <a:endParaRPr sz="2000">
              <a:latin typeface="Times New Roman"/>
              <a:cs typeface="Times New Roman"/>
            </a:endParaRPr>
          </a:p>
          <a:p>
            <a:pPr marL="193675" indent="-181610">
              <a:lnSpc>
                <a:spcPct val="100000"/>
              </a:lnSpc>
              <a:spcBef>
                <a:spcPts val="755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4310" algn="l"/>
              </a:tabLst>
            </a:pPr>
            <a:r>
              <a:rPr dirty="0" sz="2000" spc="-65">
                <a:latin typeface="Times New Roman"/>
                <a:cs typeface="Times New Roman"/>
              </a:rPr>
              <a:t>(v) </a:t>
            </a:r>
            <a:r>
              <a:rPr dirty="0" sz="2000" spc="-15">
                <a:latin typeface="Times New Roman"/>
                <a:cs typeface="Times New Roman"/>
              </a:rPr>
              <a:t>Infusion </a:t>
            </a:r>
            <a:r>
              <a:rPr dirty="0" sz="2000" spc="-50">
                <a:latin typeface="Times New Roman"/>
                <a:cs typeface="Times New Roman"/>
              </a:rPr>
              <a:t>of </a:t>
            </a:r>
            <a:r>
              <a:rPr dirty="0" sz="2000" spc="10">
                <a:latin typeface="Times New Roman"/>
                <a:cs typeface="Times New Roman"/>
              </a:rPr>
              <a:t>bark </a:t>
            </a:r>
            <a:r>
              <a:rPr dirty="0" sz="2000" spc="35">
                <a:latin typeface="Times New Roman"/>
                <a:cs typeface="Times New Roman"/>
              </a:rPr>
              <a:t>considered </a:t>
            </a:r>
            <a:r>
              <a:rPr dirty="0" sz="2000" spc="-30">
                <a:latin typeface="Times New Roman"/>
                <a:cs typeface="Times New Roman"/>
              </a:rPr>
              <a:t>useful for </a:t>
            </a:r>
            <a:r>
              <a:rPr dirty="0" sz="2000" spc="-5">
                <a:latin typeface="Times New Roman"/>
                <a:cs typeface="Times New Roman"/>
              </a:rPr>
              <a:t>bleeding </a:t>
            </a:r>
            <a:r>
              <a:rPr dirty="0" sz="2000" spc="-35">
                <a:latin typeface="Times New Roman"/>
                <a:cs typeface="Times New Roman"/>
              </a:rPr>
              <a:t>piles, </a:t>
            </a:r>
            <a:r>
              <a:rPr dirty="0" sz="2000" spc="-10">
                <a:latin typeface="Times New Roman"/>
                <a:cs typeface="Times New Roman"/>
              </a:rPr>
              <a:t>beri-beri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diabetes.</a:t>
            </a:r>
            <a:endParaRPr sz="2000">
              <a:latin typeface="Times New Roman"/>
              <a:cs typeface="Times New Roman"/>
            </a:endParaRPr>
          </a:p>
          <a:p>
            <a:pPr marL="193675" marR="248285" indent="-181610">
              <a:lnSpc>
                <a:spcPct val="81700"/>
              </a:lnSpc>
              <a:spcBef>
                <a:spcPts val="1105"/>
              </a:spcBef>
              <a:buClr>
                <a:srgbClr val="9E3611"/>
              </a:buClr>
              <a:buSzPct val="79166"/>
              <a:buFont typeface="Wingdings"/>
              <a:buChar char=""/>
              <a:tabLst>
                <a:tab pos="194310" algn="l"/>
              </a:tabLst>
            </a:pPr>
            <a:r>
              <a:rPr dirty="0" u="heavy" sz="2400" spc="15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Times New Roman"/>
                <a:cs typeface="Times New Roman"/>
              </a:rPr>
              <a:t>Leaves</a:t>
            </a:r>
            <a:r>
              <a:rPr dirty="0" sz="2000" spc="15">
                <a:latin typeface="Times New Roman"/>
                <a:cs typeface="Times New Roman"/>
              </a:rPr>
              <a:t>: </a:t>
            </a:r>
            <a:r>
              <a:rPr dirty="0" sz="2000" spc="-65">
                <a:latin typeface="Times New Roman"/>
                <a:cs typeface="Times New Roman"/>
              </a:rPr>
              <a:t>(1) </a:t>
            </a:r>
            <a:r>
              <a:rPr dirty="0" sz="2000" spc="30">
                <a:latin typeface="Times New Roman"/>
                <a:cs typeface="Times New Roman"/>
              </a:rPr>
              <a:t>Juice </a:t>
            </a:r>
            <a:r>
              <a:rPr dirty="0" sz="2000" spc="-45">
                <a:latin typeface="Times New Roman"/>
                <a:cs typeface="Times New Roman"/>
              </a:rPr>
              <a:t>of </a:t>
            </a:r>
            <a:r>
              <a:rPr dirty="0" u="sng" sz="2000" spc="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leaves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given </a:t>
            </a:r>
            <a:r>
              <a:rPr dirty="0" sz="2000" spc="55">
                <a:latin typeface="Times New Roman"/>
                <a:cs typeface="Times New Roman"/>
              </a:rPr>
              <a:t>to </a:t>
            </a:r>
            <a:r>
              <a:rPr dirty="0" sz="2000" spc="40">
                <a:latin typeface="Times New Roman"/>
                <a:cs typeface="Times New Roman"/>
              </a:rPr>
              <a:t>check </a:t>
            </a:r>
            <a:r>
              <a:rPr dirty="0" sz="2000" spc="-5">
                <a:latin typeface="Times New Roman"/>
                <a:cs typeface="Times New Roman"/>
              </a:rPr>
              <a:t>cold, cough, </a:t>
            </a:r>
            <a:r>
              <a:rPr dirty="0" sz="2000" spc="20">
                <a:latin typeface="Times New Roman"/>
                <a:cs typeface="Times New Roman"/>
              </a:rPr>
              <a:t>diarrhoea, </a:t>
            </a:r>
            <a:r>
              <a:rPr dirty="0" sz="2000" spc="10">
                <a:latin typeface="Times New Roman"/>
                <a:cs typeface="Times New Roman"/>
              </a:rPr>
              <a:t>dyspepsia, </a:t>
            </a:r>
            <a:r>
              <a:rPr dirty="0" sz="2000" spc="35">
                <a:latin typeface="Times New Roman"/>
                <a:cs typeface="Times New Roman"/>
              </a:rPr>
              <a:t>gonorrhoea 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leprosy</a:t>
            </a:r>
            <a:endParaRPr sz="2000">
              <a:latin typeface="Times New Roman"/>
              <a:cs typeface="Times New Roman"/>
            </a:endParaRPr>
          </a:p>
          <a:p>
            <a:pPr marL="193675" marR="282575" indent="-181610">
              <a:lnSpc>
                <a:spcPts val="1950"/>
              </a:lnSpc>
              <a:spcBef>
                <a:spcPts val="1120"/>
              </a:spcBef>
              <a:buClr>
                <a:srgbClr val="9E3611"/>
              </a:buClr>
              <a:buSzPct val="80000"/>
              <a:buFont typeface="Wingdings"/>
              <a:buChar char=""/>
              <a:tabLst>
                <a:tab pos="194310" algn="l"/>
              </a:tabLst>
            </a:pPr>
            <a:r>
              <a:rPr dirty="0" sz="2000" spc="-100">
                <a:latin typeface="Times New Roman"/>
                <a:cs typeface="Times New Roman"/>
              </a:rPr>
              <a:t>(ii) </a:t>
            </a:r>
            <a:r>
              <a:rPr dirty="0" sz="2000" spc="35">
                <a:latin typeface="Times New Roman"/>
                <a:cs typeface="Times New Roman"/>
              </a:rPr>
              <a:t>Medicated </a:t>
            </a:r>
            <a:r>
              <a:rPr dirty="0" sz="2000" spc="25">
                <a:latin typeface="Times New Roman"/>
                <a:cs typeface="Times New Roman"/>
              </a:rPr>
              <a:t>bath </a:t>
            </a:r>
            <a:r>
              <a:rPr dirty="0" sz="2000" spc="-20">
                <a:latin typeface="Times New Roman"/>
                <a:cs typeface="Times New Roman"/>
              </a:rPr>
              <a:t>with </a:t>
            </a:r>
            <a:r>
              <a:rPr dirty="0" sz="2000" spc="15">
                <a:latin typeface="Times New Roman"/>
                <a:cs typeface="Times New Roman"/>
              </a:rPr>
              <a:t>hot </a:t>
            </a:r>
            <a:r>
              <a:rPr dirty="0" sz="2000" spc="-30">
                <a:latin typeface="Times New Roman"/>
                <a:cs typeface="Times New Roman"/>
              </a:rPr>
              <a:t>infusion </a:t>
            </a:r>
            <a:r>
              <a:rPr dirty="0" sz="2000" spc="-50">
                <a:latin typeface="Times New Roman"/>
                <a:cs typeface="Times New Roman"/>
              </a:rPr>
              <a:t>of </a:t>
            </a:r>
            <a:r>
              <a:rPr dirty="0" sz="2000" spc="-15">
                <a:latin typeface="Times New Roman"/>
                <a:cs typeface="Times New Roman"/>
              </a:rPr>
              <a:t>its </a:t>
            </a:r>
            <a:r>
              <a:rPr dirty="0" sz="2000" spc="10">
                <a:latin typeface="Times New Roman"/>
                <a:cs typeface="Times New Roman"/>
              </a:rPr>
              <a:t>leaves </a:t>
            </a:r>
            <a:r>
              <a:rPr dirty="0" sz="2000" spc="35">
                <a:latin typeface="Times New Roman"/>
                <a:cs typeface="Times New Roman"/>
              </a:rPr>
              <a:t>considered </a:t>
            </a:r>
            <a:r>
              <a:rPr dirty="0" sz="2000" spc="-30">
                <a:latin typeface="Times New Roman"/>
                <a:cs typeface="Times New Roman"/>
              </a:rPr>
              <a:t>useful for </a:t>
            </a:r>
            <a:r>
              <a:rPr dirty="0" sz="2000" spc="-20">
                <a:latin typeface="Times New Roman"/>
                <a:cs typeface="Times New Roman"/>
              </a:rPr>
              <a:t>relieving </a:t>
            </a:r>
            <a:r>
              <a:rPr dirty="0" sz="2000" spc="20">
                <a:latin typeface="Times New Roman"/>
                <a:cs typeface="Times New Roman"/>
              </a:rPr>
              <a:t>rheumatic  </a:t>
            </a:r>
            <a:r>
              <a:rPr dirty="0" sz="2000" spc="15">
                <a:latin typeface="Times New Roman"/>
                <a:cs typeface="Times New Roman"/>
              </a:rPr>
              <a:t>pains </a:t>
            </a:r>
            <a:r>
              <a:rPr dirty="0" sz="2000" spc="60">
                <a:latin typeface="Times New Roman"/>
                <a:cs typeface="Times New Roman"/>
              </a:rPr>
              <a:t>and </a:t>
            </a:r>
            <a:r>
              <a:rPr dirty="0" sz="2000" spc="-30">
                <a:latin typeface="Times New Roman"/>
                <a:cs typeface="Times New Roman"/>
              </a:rPr>
              <a:t>for</a:t>
            </a:r>
            <a:r>
              <a:rPr dirty="0" sz="2000" spc="-220">
                <a:latin typeface="Times New Roman"/>
                <a:cs typeface="Times New Roman"/>
              </a:rPr>
              <a:t> </a:t>
            </a:r>
            <a:r>
              <a:rPr dirty="0" sz="2000" spc="25">
                <a:latin typeface="Times New Roman"/>
                <a:cs typeface="Times New Roman"/>
              </a:rPr>
              <a:t>gonorrhoea.</a:t>
            </a:r>
            <a:endParaRPr sz="2000">
              <a:latin typeface="Times New Roman"/>
              <a:cs typeface="Times New Roman"/>
            </a:endParaRPr>
          </a:p>
          <a:p>
            <a:pPr marL="193675" marR="645795" indent="-181610">
              <a:lnSpc>
                <a:spcPct val="78200"/>
              </a:lnSpc>
              <a:spcBef>
                <a:spcPts val="1290"/>
              </a:spcBef>
              <a:buClr>
                <a:srgbClr val="9E3611"/>
              </a:buClr>
              <a:buSzPct val="80000"/>
              <a:buFont typeface="Wingdings"/>
              <a:buChar char=""/>
              <a:tabLst>
                <a:tab pos="194310" algn="l"/>
              </a:tabLst>
            </a:pPr>
            <a:r>
              <a:rPr dirty="0" sz="2000" spc="-100">
                <a:latin typeface="Times New Roman"/>
                <a:cs typeface="Times New Roman"/>
              </a:rPr>
              <a:t>(iii) </a:t>
            </a:r>
            <a:r>
              <a:rPr dirty="0" sz="2000" spc="30">
                <a:latin typeface="Times New Roman"/>
                <a:cs typeface="Times New Roman"/>
              </a:rPr>
              <a:t>Extract </a:t>
            </a:r>
            <a:r>
              <a:rPr dirty="0" sz="2000" spc="-50">
                <a:latin typeface="Times New Roman"/>
                <a:cs typeface="Times New Roman"/>
              </a:rPr>
              <a:t>of </a:t>
            </a:r>
            <a:r>
              <a:rPr dirty="0" sz="2000" spc="-15">
                <a:latin typeface="Times New Roman"/>
                <a:cs typeface="Times New Roman"/>
              </a:rPr>
              <a:t>its </a:t>
            </a:r>
            <a:r>
              <a:rPr dirty="0" sz="2000" spc="10">
                <a:latin typeface="Times New Roman"/>
                <a:cs typeface="Times New Roman"/>
              </a:rPr>
              <a:t>leaves </a:t>
            </a:r>
            <a:r>
              <a:rPr dirty="0" sz="2000" spc="5">
                <a:latin typeface="Times New Roman"/>
                <a:cs typeface="Times New Roman"/>
              </a:rPr>
              <a:t>have </a:t>
            </a:r>
            <a:r>
              <a:rPr dirty="0" sz="2000" spc="20">
                <a:latin typeface="Times New Roman"/>
                <a:cs typeface="Times New Roman"/>
              </a:rPr>
              <a:t>also </a:t>
            </a:r>
            <a:r>
              <a:rPr dirty="0" sz="2000" spc="40">
                <a:latin typeface="Times New Roman"/>
                <a:cs typeface="Times New Roman"/>
              </a:rPr>
              <a:t>been </a:t>
            </a:r>
            <a:r>
              <a:rPr dirty="0" sz="2000" spc="-5">
                <a:latin typeface="Times New Roman"/>
                <a:cs typeface="Times New Roman"/>
              </a:rPr>
              <a:t>found </a:t>
            </a:r>
            <a:r>
              <a:rPr dirty="0" sz="2000" spc="60">
                <a:latin typeface="Times New Roman"/>
                <a:cs typeface="Times New Roman"/>
              </a:rPr>
              <a:t>to </a:t>
            </a:r>
            <a:r>
              <a:rPr dirty="0" sz="2000" spc="25">
                <a:latin typeface="Times New Roman"/>
                <a:cs typeface="Times New Roman"/>
              </a:rPr>
              <a:t>be </a:t>
            </a:r>
            <a:r>
              <a:rPr dirty="0" sz="2000" spc="-30">
                <a:latin typeface="Times New Roman"/>
                <a:cs typeface="Times New Roman"/>
              </a:rPr>
              <a:t>useful </a:t>
            </a:r>
            <a:r>
              <a:rPr dirty="0" sz="2000" spc="10">
                <a:latin typeface="Times New Roman"/>
                <a:cs typeface="Times New Roman"/>
              </a:rPr>
              <a:t>against </a:t>
            </a:r>
            <a:r>
              <a:rPr dirty="0" sz="2000" spc="35">
                <a:latin typeface="Times New Roman"/>
                <a:cs typeface="Times New Roman"/>
              </a:rPr>
              <a:t>leucoderma,</a:t>
            </a:r>
            <a:r>
              <a:rPr dirty="0" sz="2000" spc="-370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leprosy.  </a:t>
            </a:r>
            <a:r>
              <a:rPr dirty="0" sz="2000" spc="-5">
                <a:latin typeface="Times New Roman"/>
                <a:cs typeface="Times New Roman"/>
              </a:rPr>
              <a:t>Leaves; </a:t>
            </a:r>
            <a:r>
              <a:rPr dirty="0" sz="2000" spc="-25">
                <a:latin typeface="Times New Roman"/>
                <a:cs typeface="Times New Roman"/>
              </a:rPr>
              <a:t>lumbago, </a:t>
            </a:r>
            <a:r>
              <a:rPr dirty="0" sz="2000" spc="15">
                <a:latin typeface="Times New Roman"/>
                <a:cs typeface="Times New Roman"/>
              </a:rPr>
              <a:t>muscular </a:t>
            </a:r>
            <a:r>
              <a:rPr dirty="0" sz="2000" spc="60">
                <a:latin typeface="Times New Roman"/>
                <a:cs typeface="Times New Roman"/>
              </a:rPr>
              <a:t>and </a:t>
            </a:r>
            <a:r>
              <a:rPr dirty="0" sz="2000" spc="5">
                <a:latin typeface="Times New Roman"/>
                <a:cs typeface="Times New Roman"/>
              </a:rPr>
              <a:t>articular</a:t>
            </a:r>
            <a:r>
              <a:rPr dirty="0" sz="2000" spc="-330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rheumatism.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63367" y="3380485"/>
            <a:ext cx="47625" cy="19050"/>
          </a:xfrm>
          <a:custGeom>
            <a:avLst/>
            <a:gdLst/>
            <a:ahLst/>
            <a:cxnLst/>
            <a:rect l="l" t="t" r="r" b="b"/>
            <a:pathLst>
              <a:path w="47625" h="19050">
                <a:moveTo>
                  <a:pt x="47625" y="0"/>
                </a:moveTo>
                <a:lnTo>
                  <a:pt x="0" y="0"/>
                </a:lnTo>
                <a:lnTo>
                  <a:pt x="0" y="19050"/>
                </a:lnTo>
                <a:lnTo>
                  <a:pt x="47625" y="19050"/>
                </a:lnTo>
                <a:lnTo>
                  <a:pt x="476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996692" y="4132960"/>
            <a:ext cx="38100" cy="19050"/>
          </a:xfrm>
          <a:custGeom>
            <a:avLst/>
            <a:gdLst/>
            <a:ahLst/>
            <a:cxnLst/>
            <a:rect l="l" t="t" r="r" b="b"/>
            <a:pathLst>
              <a:path w="38100" h="19050">
                <a:moveTo>
                  <a:pt x="38100" y="0"/>
                </a:moveTo>
                <a:lnTo>
                  <a:pt x="0" y="0"/>
                </a:lnTo>
                <a:lnTo>
                  <a:pt x="0" y="19050"/>
                </a:lnTo>
                <a:lnTo>
                  <a:pt x="38100" y="19050"/>
                </a:lnTo>
                <a:lnTo>
                  <a:pt x="38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12750" y="330347"/>
            <a:ext cx="10552430" cy="4902835"/>
          </a:xfrm>
          <a:prstGeom prst="rect">
            <a:avLst/>
          </a:prstGeom>
        </p:spPr>
        <p:txBody>
          <a:bodyPr wrap="square" lIns="0" tIns="155575" rIns="0" bIns="0" rtlCol="0" vert="horz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1225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93675" algn="l"/>
              </a:tabLst>
            </a:pPr>
            <a:r>
              <a:rPr dirty="0" u="heavy" sz="2400" spc="6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rebuchet MS"/>
                <a:cs typeface="Trebuchet MS"/>
              </a:rPr>
              <a:t>Roots</a:t>
            </a:r>
            <a:r>
              <a:rPr dirty="0" sz="2400" spc="-155" b="1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dirty="0" sz="2000" spc="35">
                <a:latin typeface="Trebuchet MS"/>
                <a:cs typeface="Trebuchet MS"/>
              </a:rPr>
              <a:t>(1)</a:t>
            </a:r>
            <a:r>
              <a:rPr dirty="0" sz="2000" spc="-165">
                <a:latin typeface="Trebuchet MS"/>
                <a:cs typeface="Trebuchet MS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Root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paste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applied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for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fistula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ulcers.</a:t>
            </a:r>
            <a:endParaRPr sz="2000">
              <a:latin typeface="Times New Roman"/>
              <a:cs typeface="Times New Roman"/>
            </a:endParaRPr>
          </a:p>
          <a:p>
            <a:pPr marL="193675" indent="-180975">
              <a:lnSpc>
                <a:spcPct val="100000"/>
              </a:lnSpc>
              <a:spcBef>
                <a:spcPts val="975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3675" algn="l"/>
              </a:tabLst>
            </a:pPr>
            <a:r>
              <a:rPr dirty="0" sz="2000" spc="-95">
                <a:latin typeface="Times New Roman"/>
                <a:cs typeface="Times New Roman"/>
              </a:rPr>
              <a:t>(i) </a:t>
            </a:r>
            <a:r>
              <a:rPr dirty="0" sz="2000" spc="15">
                <a:latin typeface="Times New Roman"/>
                <a:cs typeface="Times New Roman"/>
              </a:rPr>
              <a:t>Roots </a:t>
            </a:r>
            <a:r>
              <a:rPr dirty="0" sz="2000" spc="35">
                <a:latin typeface="Times New Roman"/>
                <a:cs typeface="Times New Roman"/>
              </a:rPr>
              <a:t>used </a:t>
            </a:r>
            <a:r>
              <a:rPr dirty="0" sz="2000" spc="-30">
                <a:latin typeface="Times New Roman"/>
                <a:cs typeface="Times New Roman"/>
              </a:rPr>
              <a:t>for </a:t>
            </a:r>
            <a:r>
              <a:rPr dirty="0" sz="2000" spc="10">
                <a:latin typeface="Times New Roman"/>
                <a:cs typeface="Times New Roman"/>
              </a:rPr>
              <a:t>cleaning </a:t>
            </a:r>
            <a:r>
              <a:rPr dirty="0" sz="2000" spc="15">
                <a:latin typeface="Times New Roman"/>
                <a:cs typeface="Times New Roman"/>
              </a:rPr>
              <a:t>gums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315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teeth</a:t>
            </a:r>
            <a:endParaRPr sz="2000">
              <a:latin typeface="Times New Roman"/>
              <a:cs typeface="Times New Roman"/>
            </a:endParaRPr>
          </a:p>
          <a:p>
            <a:pPr marL="260350" indent="-247650">
              <a:lnSpc>
                <a:spcPct val="100000"/>
              </a:lnSpc>
              <a:spcBef>
                <a:spcPts val="880"/>
              </a:spcBef>
              <a:buClr>
                <a:srgbClr val="9E3611"/>
              </a:buClr>
              <a:buSzPct val="70833"/>
              <a:buFont typeface="Wingdings"/>
              <a:buChar char=""/>
              <a:tabLst>
                <a:tab pos="259715" algn="l"/>
                <a:tab pos="260350" algn="l"/>
              </a:tabLst>
            </a:pPr>
            <a:r>
              <a:rPr dirty="0" u="heavy" sz="2400" spc="35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Flowers</a:t>
            </a:r>
            <a:r>
              <a:rPr dirty="0" sz="2400" spc="-26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2000" spc="855">
                <a:latin typeface="Wingdings"/>
                <a:cs typeface="Wingdings"/>
              </a:rPr>
              <a:t></a:t>
            </a:r>
            <a:r>
              <a:rPr dirty="0" sz="2000" spc="855">
                <a:latin typeface="Times New Roman"/>
                <a:cs typeface="Times New Roman"/>
              </a:rPr>
              <a:t>1)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Flowers</a:t>
            </a:r>
            <a:r>
              <a:rPr dirty="0" sz="2000" spc="40">
                <a:latin typeface="Times New Roman"/>
                <a:cs typeface="Times New Roman"/>
              </a:rPr>
              <a:t> </a:t>
            </a:r>
            <a:r>
              <a:rPr dirty="0" sz="2000" spc="25">
                <a:latin typeface="Times New Roman"/>
                <a:cs typeface="Times New Roman"/>
              </a:rPr>
              <a:t>prescribed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to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40">
                <a:latin typeface="Times New Roman"/>
                <a:cs typeface="Times New Roman"/>
              </a:rPr>
              <a:t>check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diabetes.</a:t>
            </a:r>
            <a:endParaRPr sz="2000">
              <a:latin typeface="Times New Roman"/>
              <a:cs typeface="Times New Roman"/>
            </a:endParaRPr>
          </a:p>
          <a:p>
            <a:pPr marL="193675" marR="5080" indent="-180975">
              <a:lnSpc>
                <a:spcPct val="90800"/>
              </a:lnSpc>
              <a:spcBef>
                <a:spcPts val="1215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93675" algn="l"/>
              </a:tabLst>
            </a:pPr>
            <a:r>
              <a:rPr dirty="0" u="heavy" sz="2400" spc="7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Seeds</a:t>
            </a:r>
            <a:r>
              <a:rPr dirty="0" sz="2400" spc="-265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2000" spc="-80">
                <a:latin typeface="Times New Roman"/>
                <a:cs typeface="Times New Roman"/>
              </a:rPr>
              <a:t>:(1)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Oil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extracted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from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seeds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applied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for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scabies,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leprosy,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chronic</a:t>
            </a:r>
            <a:r>
              <a:rPr dirty="0" sz="2000" spc="-25">
                <a:latin typeface="Times New Roman"/>
                <a:cs typeface="Times New Roman"/>
              </a:rPr>
              <a:t> fever,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ulcers,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30">
                <a:latin typeface="Times New Roman"/>
                <a:cs typeface="Times New Roman"/>
              </a:rPr>
              <a:t>septic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wounds,  </a:t>
            </a:r>
            <a:r>
              <a:rPr dirty="0" sz="2000" spc="-35">
                <a:latin typeface="Times New Roman"/>
                <a:cs typeface="Times New Roman"/>
              </a:rPr>
              <a:t>piles, </a:t>
            </a:r>
            <a:r>
              <a:rPr dirty="0" sz="2000" spc="15">
                <a:latin typeface="Times New Roman"/>
                <a:cs typeface="Times New Roman"/>
              </a:rPr>
              <a:t>dog </a:t>
            </a:r>
            <a:r>
              <a:rPr dirty="0" sz="2000">
                <a:latin typeface="Times New Roman"/>
                <a:cs typeface="Times New Roman"/>
              </a:rPr>
              <a:t>bites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rheumatism.</a:t>
            </a:r>
            <a:endParaRPr sz="2000">
              <a:latin typeface="Times New Roman"/>
              <a:cs typeface="Times New Roman"/>
            </a:endParaRPr>
          </a:p>
          <a:p>
            <a:pPr marL="193675" indent="-180975">
              <a:lnSpc>
                <a:spcPct val="100000"/>
              </a:lnSpc>
              <a:spcBef>
                <a:spcPts val="98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3675" algn="l"/>
              </a:tabLst>
            </a:pPr>
            <a:r>
              <a:rPr dirty="0" sz="2000" spc="-100">
                <a:latin typeface="Times New Roman"/>
                <a:cs typeface="Times New Roman"/>
              </a:rPr>
              <a:t>(ii)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40">
                <a:latin typeface="Times New Roman"/>
                <a:cs typeface="Times New Roman"/>
              </a:rPr>
              <a:t>Seed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paste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prepared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40">
                <a:latin typeface="Times New Roman"/>
                <a:cs typeface="Times New Roman"/>
              </a:rPr>
              <a:t>in </a:t>
            </a:r>
            <a:r>
              <a:rPr dirty="0" sz="2000" spc="20">
                <a:latin typeface="Times New Roman"/>
                <a:cs typeface="Times New Roman"/>
              </a:rPr>
              <a:t>water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applied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for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curing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skin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diseases</a:t>
            </a:r>
            <a:r>
              <a:rPr dirty="0" sz="2000" spc="-105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wounds</a:t>
            </a:r>
            <a:endParaRPr sz="2000">
              <a:latin typeface="Times New Roman"/>
              <a:cs typeface="Times New Roman"/>
            </a:endParaRPr>
          </a:p>
          <a:p>
            <a:pPr marL="193675" marR="755015" indent="-180975">
              <a:lnSpc>
                <a:spcPct val="90800"/>
              </a:lnSpc>
              <a:spcBef>
                <a:spcPts val="1145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93675" algn="l"/>
              </a:tabLst>
            </a:pPr>
            <a:r>
              <a:rPr dirty="0" u="heavy" sz="2400" spc="2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Active</a:t>
            </a:r>
            <a:r>
              <a:rPr dirty="0" u="heavy" sz="2400" spc="-25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 spc="2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Constituents</a:t>
            </a:r>
            <a:r>
              <a:rPr dirty="0" sz="2000" spc="20">
                <a:latin typeface="Times New Roman"/>
                <a:cs typeface="Times New Roman"/>
              </a:rPr>
              <a:t>:</a:t>
            </a:r>
            <a:r>
              <a:rPr dirty="0" sz="2000" spc="-24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Reported</a:t>
            </a:r>
            <a:r>
              <a:rPr dirty="0" sz="2000" spc="-120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to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30">
                <a:latin typeface="Times New Roman"/>
                <a:cs typeface="Times New Roman"/>
              </a:rPr>
              <a:t>contain</a:t>
            </a:r>
            <a:r>
              <a:rPr dirty="0" sz="2000" spc="-10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alkaloids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demethoxy-kanugin,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gamatay,</a:t>
            </a:r>
            <a:r>
              <a:rPr dirty="0" sz="2000" spc="-17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g'abrin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80">
                <a:latin typeface="Times New Roman"/>
                <a:cs typeface="Times New Roman"/>
              </a:rPr>
              <a:t>,  </a:t>
            </a:r>
            <a:r>
              <a:rPr dirty="0" sz="2000" spc="20">
                <a:latin typeface="Times New Roman"/>
                <a:cs typeface="Times New Roman"/>
              </a:rPr>
              <a:t>dabrosaponin,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kaempferol,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kanjon,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saponin,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à-sitosterol,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20">
                <a:latin typeface="Times New Roman"/>
                <a:cs typeface="Times New Roman"/>
              </a:rPr>
              <a:t>tannin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(leaves)</a:t>
            </a:r>
            <a:endParaRPr sz="2000">
              <a:latin typeface="Times New Roman"/>
              <a:cs typeface="Times New Roman"/>
            </a:endParaRPr>
          </a:p>
          <a:p>
            <a:pPr marL="193675" marR="340995" indent="-180975">
              <a:lnSpc>
                <a:spcPct val="90900"/>
              </a:lnSpc>
              <a:spcBef>
                <a:spcPts val="114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3675" algn="l"/>
              </a:tabLst>
            </a:pPr>
            <a:r>
              <a:rPr dirty="0" sz="2000" spc="-20">
                <a:latin typeface="Times New Roman"/>
                <a:cs typeface="Times New Roman"/>
              </a:rPr>
              <a:t>.</a:t>
            </a:r>
            <a:r>
              <a:rPr dirty="0" u="heavy" sz="2400" spc="-2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Biological</a:t>
            </a:r>
            <a:r>
              <a:rPr dirty="0" u="heavy" sz="2400" spc="-245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 spc="-35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Activity</a:t>
            </a:r>
            <a:r>
              <a:rPr dirty="0" u="heavy" sz="2000" spc="-35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:</a:t>
            </a:r>
            <a:r>
              <a:rPr dirty="0" sz="2000" spc="-16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Inhibitory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15">
                <a:latin typeface="Times New Roman"/>
                <a:cs typeface="Times New Roman"/>
              </a:rPr>
              <a:t>effects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 spc="40">
                <a:latin typeface="Times New Roman"/>
                <a:cs typeface="Times New Roman"/>
              </a:rPr>
              <a:t>on</a:t>
            </a:r>
            <a:r>
              <a:rPr dirty="0" sz="2000" spc="55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Bacillus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anthracis,</a:t>
            </a:r>
            <a:r>
              <a:rPr dirty="0" sz="2000" spc="-16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Barillte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mycoides,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and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Escherichili  </a:t>
            </a:r>
            <a:r>
              <a:rPr dirty="0" sz="2000" spc="-5">
                <a:latin typeface="Times New Roman"/>
                <a:cs typeface="Times New Roman"/>
              </a:rPr>
              <a:t>found </a:t>
            </a:r>
            <a:r>
              <a:rPr dirty="0" sz="2000" spc="55">
                <a:latin typeface="Times New Roman"/>
                <a:cs typeface="Times New Roman"/>
              </a:rPr>
              <a:t>to </a:t>
            </a:r>
            <a:r>
              <a:rPr dirty="0" sz="2000" spc="25">
                <a:latin typeface="Times New Roman"/>
                <a:cs typeface="Times New Roman"/>
              </a:rPr>
              <a:t>be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positive.</a:t>
            </a:r>
            <a:endParaRPr sz="2000">
              <a:latin typeface="Times New Roman"/>
              <a:cs typeface="Times New Roman"/>
            </a:endParaRPr>
          </a:p>
          <a:p>
            <a:pPr marL="193675" marR="364490" indent="-180975">
              <a:lnSpc>
                <a:spcPct val="90800"/>
              </a:lnSpc>
              <a:spcBef>
                <a:spcPts val="1220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93675" algn="l"/>
              </a:tabLst>
            </a:pPr>
            <a:r>
              <a:rPr dirty="0" u="heavy" sz="2400" spc="3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Major</a:t>
            </a:r>
            <a:r>
              <a:rPr dirty="0" u="heavy" sz="2400" spc="-20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 spc="-5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Ayurvedic</a:t>
            </a:r>
            <a:r>
              <a:rPr dirty="0" u="heavy" sz="2400" spc="-22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 spc="1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Formulations</a:t>
            </a:r>
            <a:r>
              <a:rPr dirty="0" u="heavy" sz="2400" spc="10">
                <a:uFill>
                  <a:solidFill>
                    <a:srgbClr val="92D050"/>
                  </a:solidFill>
                </a:uFill>
                <a:latin typeface="Times New Roman"/>
                <a:cs typeface="Times New Roman"/>
              </a:rPr>
              <a:t>:</a:t>
            </a:r>
            <a:r>
              <a:rPr dirty="0" sz="2400" spc="-19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Aragvadhadhi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churna,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Pathyiliepa. </a:t>
            </a:r>
            <a:r>
              <a:rPr dirty="0" sz="2000" spc="10">
                <a:latin typeface="Times New Roman"/>
                <a:cs typeface="Times New Roman"/>
              </a:rPr>
              <a:t>Nagaradi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cula. </a:t>
            </a:r>
            <a:r>
              <a:rPr dirty="0" sz="2000">
                <a:latin typeface="Times New Roman"/>
                <a:cs typeface="Times New Roman"/>
              </a:rPr>
              <a:t>Varanedi  </a:t>
            </a:r>
            <a:r>
              <a:rPr dirty="0" sz="2000" spc="5">
                <a:latin typeface="Times New Roman"/>
                <a:cs typeface="Times New Roman"/>
              </a:rPr>
              <a:t>kashaya,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Varanadi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ghrta,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Aragvadhadi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kvatha,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Karanjadi</a:t>
            </a:r>
            <a:r>
              <a:rPr dirty="0" sz="2000" spc="-14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churna,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Karanjadi</a:t>
            </a:r>
            <a:r>
              <a:rPr dirty="0" sz="2000" spc="-1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ghrta,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2022-07-04T12:25:58Z</dcterms:created>
  <dcterms:modified xsi:type="dcterms:W3CDTF">2022-07-04T12:25:58Z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2022-04-03T00:00:00Z</vt:filetime>
  </property>
  <property fmtid="{D5CDD505-2E9C-101B-9397-08002B2CF9AE}" pid="3" name="LastSaved">
    <vt:filetime>2022-07-04T00:00:00Z</vt:filetime>
  </property>
</Properties>
</file>